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1" r:id="rId6"/>
    <p:sldId id="302" r:id="rId7"/>
    <p:sldId id="304" r:id="rId8"/>
    <p:sldId id="314" r:id="rId9"/>
    <p:sldId id="305" r:id="rId10"/>
    <p:sldId id="311" r:id="rId11"/>
    <p:sldId id="323" r:id="rId12"/>
    <p:sldId id="318" r:id="rId13"/>
    <p:sldId id="306" r:id="rId14"/>
    <p:sldId id="319" r:id="rId15"/>
    <p:sldId id="315" r:id="rId16"/>
    <p:sldId id="324" r:id="rId17"/>
    <p:sldId id="312" r:id="rId18"/>
    <p:sldId id="322" r:id="rId19"/>
    <p:sldId id="313" r:id="rId20"/>
    <p:sldId id="307" r:id="rId21"/>
    <p:sldId id="31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A28128-DE69-4122-8F79-4B37F2CCBF1B}" v="73" dt="2022-01-24T04:12:14.8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972" autoAdjust="0"/>
    <p:restoredTop sz="94619" autoAdjust="0"/>
  </p:normalViewPr>
  <p:slideViewPr>
    <p:cSldViewPr snapToGrid="0">
      <p:cViewPr varScale="1">
        <p:scale>
          <a:sx n="102" d="100"/>
          <a:sy n="102" d="100"/>
        </p:scale>
        <p:origin x="22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jpeg>
</file>

<file path=ppt/media/image33.jpeg>
</file>

<file path=ppt/media/image4.jpe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1/24/2022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1/24/2022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1/24/2022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1/24/2022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1/24/2022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1/24/2022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1/24/2022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1/24/2022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1/24/2022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1/24/2022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hyperlink" Target="https://public.tableau.com/authoring/FinalProject_16428453496070/Analysis#1"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public.tableau.com/authoring/FinalProject_16428453496070/Analysis#1" TargetMode="Externa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fontScale="90000"/>
          </a:bodyPr>
          <a:lstStyle/>
          <a:p>
            <a:r>
              <a:rPr lang="en-US" sz="4400" dirty="0">
                <a:solidFill>
                  <a:schemeClr val="tx1"/>
                </a:solidFill>
              </a:rPr>
              <a:t>Real Estate House Price Prediction Website</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Hayley , Catherine , Nasrin , franco</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8" name="Rectangle 72">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550DE2-0007-42BF-BD30-A8210406A6CB}"/>
              </a:ext>
            </a:extLst>
          </p:cNvPr>
          <p:cNvSpPr>
            <a:spLocks noGrp="1"/>
          </p:cNvSpPr>
          <p:nvPr>
            <p:ph type="title"/>
          </p:nvPr>
        </p:nvSpPr>
        <p:spPr>
          <a:xfrm>
            <a:off x="1097280" y="286603"/>
            <a:ext cx="7254868" cy="1450757"/>
          </a:xfrm>
        </p:spPr>
        <p:txBody>
          <a:bodyPr>
            <a:normAutofit/>
          </a:bodyPr>
          <a:lstStyle/>
          <a:p>
            <a:r>
              <a:rPr lang="en-AU" dirty="0"/>
              <a:t>Machine Learning :  Random Forest</a:t>
            </a:r>
          </a:p>
        </p:txBody>
      </p:sp>
      <p:cxnSp>
        <p:nvCxnSpPr>
          <p:cNvPr id="8199" name="Straight Connector 74">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5846"/>
            <a:ext cx="62179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A4C24D6A-19C0-49AF-A7FA-C2FCD618ACFF}"/>
              </a:ext>
            </a:extLst>
          </p:cNvPr>
          <p:cNvPicPr>
            <a:picLocks noGrp="1" noChangeAspect="1"/>
          </p:cNvPicPr>
          <p:nvPr>
            <p:ph idx="1"/>
          </p:nvPr>
        </p:nvPicPr>
        <p:blipFill>
          <a:blip r:embed="rId2"/>
          <a:stretch>
            <a:fillRect/>
          </a:stretch>
        </p:blipFill>
        <p:spPr>
          <a:xfrm>
            <a:off x="1193532" y="1995802"/>
            <a:ext cx="6434224" cy="3760788"/>
          </a:xfrm>
        </p:spPr>
      </p:pic>
      <p:pic>
        <p:nvPicPr>
          <p:cNvPr id="8196" name="Picture 4" descr="Aerial View of Houses">
            <a:extLst>
              <a:ext uri="{FF2B5EF4-FFF2-40B4-BE49-F238E27FC236}">
                <a16:creationId xmlns:a16="http://schemas.microsoft.com/office/drawing/2014/main" id="{457BB605-73FB-4592-8635-52599030CAA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218660" y="644210"/>
            <a:ext cx="3412514" cy="5112380"/>
          </a:xfrm>
          <a:prstGeom prst="rect">
            <a:avLst/>
          </a:prstGeom>
          <a:noFill/>
          <a:extLst>
            <a:ext uri="{909E8E84-426E-40DD-AFC4-6F175D3DCCD1}">
              <a14:hiddenFill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FEC9799F-A0B8-45B9-8164-71F283892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Rectangle 2">
            <a:extLst>
              <a:ext uri="{FF2B5EF4-FFF2-40B4-BE49-F238E27FC236}">
                <a16:creationId xmlns:a16="http://schemas.microsoft.com/office/drawing/2014/main" id="{98F3730D-51A1-42CB-BE94-E703D8897590}"/>
              </a:ext>
            </a:extLst>
          </p:cNvPr>
          <p:cNvSpPr/>
          <p:nvPr/>
        </p:nvSpPr>
        <p:spPr>
          <a:xfrm>
            <a:off x="10611118" y="9604"/>
            <a:ext cx="1580882" cy="553998"/>
          </a:xfrm>
          <a:prstGeom prst="rect">
            <a:avLst/>
          </a:prstGeom>
          <a:noFill/>
        </p:spPr>
        <p:txBody>
          <a:bodyPr wrap="none" lIns="91440" tIns="45720" rIns="91440" bIns="45720">
            <a:spAutoFit/>
          </a:bodyPr>
          <a:lstStyle/>
          <a:p>
            <a:pPr algn="ctr"/>
            <a:r>
              <a:rPr lang="en-US" sz="3000" b="1" spc="50" dirty="0">
                <a:ln w="0"/>
                <a:solidFill>
                  <a:schemeClr val="bg2"/>
                </a:solidFill>
                <a:effectLst>
                  <a:innerShdw blurRad="63500" dist="50800" dir="13500000">
                    <a:srgbClr val="000000">
                      <a:alpha val="50000"/>
                    </a:srgbClr>
                  </a:innerShdw>
                </a:effectLst>
              </a:rPr>
              <a:t>FRANCO</a:t>
            </a:r>
            <a:endParaRPr lang="en-US" sz="3000" b="1" cap="none" spc="50" dirty="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13212990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34823-CE53-48D5-BAF4-3C0CA2E19AF7}"/>
              </a:ext>
            </a:extLst>
          </p:cNvPr>
          <p:cNvSpPr>
            <a:spLocks noGrp="1"/>
          </p:cNvSpPr>
          <p:nvPr>
            <p:ph type="title"/>
          </p:nvPr>
        </p:nvSpPr>
        <p:spPr/>
        <p:txBody>
          <a:bodyPr>
            <a:noAutofit/>
          </a:bodyPr>
          <a:lstStyle/>
          <a:p>
            <a:br>
              <a:rPr lang="en-AU" sz="2000" dirty="0"/>
            </a:br>
            <a:endParaRPr lang="en-AU" sz="2000" dirty="0"/>
          </a:p>
        </p:txBody>
      </p:sp>
      <p:pic>
        <p:nvPicPr>
          <p:cNvPr id="5" name="Picture 4">
            <a:extLst>
              <a:ext uri="{FF2B5EF4-FFF2-40B4-BE49-F238E27FC236}">
                <a16:creationId xmlns:a16="http://schemas.microsoft.com/office/drawing/2014/main" id="{65B68278-1855-4F73-828C-C80FBD00AE86}"/>
              </a:ext>
            </a:extLst>
          </p:cNvPr>
          <p:cNvPicPr>
            <a:picLocks noChangeAspect="1"/>
          </p:cNvPicPr>
          <p:nvPr/>
        </p:nvPicPr>
        <p:blipFill>
          <a:blip r:embed="rId2"/>
          <a:stretch>
            <a:fillRect/>
          </a:stretch>
        </p:blipFill>
        <p:spPr>
          <a:xfrm>
            <a:off x="447717" y="1575617"/>
            <a:ext cx="6384388" cy="2503379"/>
          </a:xfrm>
          <a:prstGeom prst="rect">
            <a:avLst/>
          </a:prstGeom>
        </p:spPr>
      </p:pic>
      <p:pic>
        <p:nvPicPr>
          <p:cNvPr id="7" name="Picture 6">
            <a:extLst>
              <a:ext uri="{FF2B5EF4-FFF2-40B4-BE49-F238E27FC236}">
                <a16:creationId xmlns:a16="http://schemas.microsoft.com/office/drawing/2014/main" id="{86533A86-0260-42EF-800F-5A210E836541}"/>
              </a:ext>
            </a:extLst>
          </p:cNvPr>
          <p:cNvPicPr>
            <a:picLocks noChangeAspect="1"/>
          </p:cNvPicPr>
          <p:nvPr/>
        </p:nvPicPr>
        <p:blipFill>
          <a:blip r:embed="rId3"/>
          <a:stretch>
            <a:fillRect/>
          </a:stretch>
        </p:blipFill>
        <p:spPr>
          <a:xfrm>
            <a:off x="6956039" y="1577975"/>
            <a:ext cx="4568328" cy="3702049"/>
          </a:xfrm>
          <a:prstGeom prst="rect">
            <a:avLst/>
          </a:prstGeom>
        </p:spPr>
      </p:pic>
      <p:pic>
        <p:nvPicPr>
          <p:cNvPr id="11" name="Picture 10">
            <a:extLst>
              <a:ext uri="{FF2B5EF4-FFF2-40B4-BE49-F238E27FC236}">
                <a16:creationId xmlns:a16="http://schemas.microsoft.com/office/drawing/2014/main" id="{82D4F53B-FCF9-4ADD-B590-57D008AFC73B}"/>
              </a:ext>
            </a:extLst>
          </p:cNvPr>
          <p:cNvPicPr>
            <a:picLocks noChangeAspect="1"/>
          </p:cNvPicPr>
          <p:nvPr/>
        </p:nvPicPr>
        <p:blipFill>
          <a:blip r:embed="rId4"/>
          <a:stretch>
            <a:fillRect/>
          </a:stretch>
        </p:blipFill>
        <p:spPr>
          <a:xfrm>
            <a:off x="447717" y="4194196"/>
            <a:ext cx="1971675" cy="962025"/>
          </a:xfrm>
          <a:prstGeom prst="rect">
            <a:avLst/>
          </a:prstGeom>
        </p:spPr>
      </p:pic>
      <p:sp>
        <p:nvSpPr>
          <p:cNvPr id="6" name="Rectangle 5">
            <a:extLst>
              <a:ext uri="{FF2B5EF4-FFF2-40B4-BE49-F238E27FC236}">
                <a16:creationId xmlns:a16="http://schemas.microsoft.com/office/drawing/2014/main" id="{4BBA2336-ACFA-4608-B851-7264FBA2AD05}"/>
              </a:ext>
            </a:extLst>
          </p:cNvPr>
          <p:cNvSpPr/>
          <p:nvPr/>
        </p:nvSpPr>
        <p:spPr>
          <a:xfrm>
            <a:off x="10611118" y="9604"/>
            <a:ext cx="1580882" cy="553998"/>
          </a:xfrm>
          <a:prstGeom prst="rect">
            <a:avLst/>
          </a:prstGeom>
          <a:noFill/>
        </p:spPr>
        <p:txBody>
          <a:bodyPr wrap="none" lIns="91440" tIns="45720" rIns="91440" bIns="45720">
            <a:spAutoFit/>
          </a:bodyPr>
          <a:lstStyle/>
          <a:p>
            <a:pPr algn="ctr"/>
            <a:r>
              <a:rPr lang="en-US" sz="3000" b="1" spc="50" dirty="0">
                <a:ln w="0"/>
                <a:solidFill>
                  <a:schemeClr val="bg2"/>
                </a:solidFill>
                <a:effectLst>
                  <a:innerShdw blurRad="63500" dist="50800" dir="13500000">
                    <a:srgbClr val="000000">
                      <a:alpha val="50000"/>
                    </a:srgbClr>
                  </a:innerShdw>
                </a:effectLst>
              </a:rPr>
              <a:t>FRANCO</a:t>
            </a:r>
            <a:endParaRPr lang="en-US" sz="3000" b="1" cap="none" spc="50" dirty="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7307169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4B535-80AD-45FF-92EB-25FA24878733}"/>
              </a:ext>
            </a:extLst>
          </p:cNvPr>
          <p:cNvSpPr>
            <a:spLocks noGrp="1"/>
          </p:cNvSpPr>
          <p:nvPr>
            <p:ph type="title"/>
          </p:nvPr>
        </p:nvSpPr>
        <p:spPr/>
        <p:txBody>
          <a:bodyPr/>
          <a:lstStyle/>
          <a:p>
            <a:r>
              <a:rPr lang="en-AU" dirty="0"/>
              <a:t>Model Comparison</a:t>
            </a:r>
          </a:p>
        </p:txBody>
      </p:sp>
      <p:pic>
        <p:nvPicPr>
          <p:cNvPr id="6" name="Content Placeholder 5" descr="Graphical user interface, website&#10;&#10;Description automatically generated with medium confidence">
            <a:extLst>
              <a:ext uri="{FF2B5EF4-FFF2-40B4-BE49-F238E27FC236}">
                <a16:creationId xmlns:a16="http://schemas.microsoft.com/office/drawing/2014/main" id="{8C2BB7BD-4ED3-478A-854A-BC687E6D5035}"/>
              </a:ext>
            </a:extLst>
          </p:cNvPr>
          <p:cNvPicPr>
            <a:picLocks noGrp="1" noChangeAspect="1"/>
          </p:cNvPicPr>
          <p:nvPr>
            <p:ph idx="1"/>
          </p:nvPr>
        </p:nvPicPr>
        <p:blipFill>
          <a:blip r:embed="rId2"/>
          <a:stretch>
            <a:fillRect/>
          </a:stretch>
        </p:blipFill>
        <p:spPr>
          <a:xfrm>
            <a:off x="1202246" y="2121625"/>
            <a:ext cx="6373114" cy="990738"/>
          </a:xfrm>
        </p:spPr>
      </p:pic>
      <p:pic>
        <p:nvPicPr>
          <p:cNvPr id="4" name="Picture 2" descr="Free stock photo of business, computer, contemporary">
            <a:extLst>
              <a:ext uri="{FF2B5EF4-FFF2-40B4-BE49-F238E27FC236}">
                <a16:creationId xmlns:a16="http://schemas.microsoft.com/office/drawing/2014/main" id="{5A584150-6A9E-4C9A-8F5A-F9BFA3ACD1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0862" y="194923"/>
            <a:ext cx="2453627" cy="163411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4304AB3-9B89-4489-9CE5-5CA2FCCB3D16}"/>
              </a:ext>
            </a:extLst>
          </p:cNvPr>
          <p:cNvSpPr txBox="1"/>
          <p:nvPr/>
        </p:nvSpPr>
        <p:spPr>
          <a:xfrm>
            <a:off x="1202246" y="3429000"/>
            <a:ext cx="8559538" cy="646331"/>
          </a:xfrm>
          <a:prstGeom prst="rect">
            <a:avLst/>
          </a:prstGeom>
          <a:noFill/>
        </p:spPr>
        <p:txBody>
          <a:bodyPr wrap="square" rtlCol="0">
            <a:spAutoFit/>
          </a:bodyPr>
          <a:lstStyle/>
          <a:p>
            <a:r>
              <a:rPr lang="en-AU" dirty="0">
                <a:latin typeface="Abadi" panose="020B0604020104020204" pitchFamily="34" charset="0"/>
              </a:rPr>
              <a:t>Reason why we choose this?</a:t>
            </a:r>
          </a:p>
          <a:p>
            <a:r>
              <a:rPr lang="en-AU" dirty="0">
                <a:latin typeface="Abadi" panose="020B0604020104020204" pitchFamily="34" charset="0"/>
              </a:rPr>
              <a:t>What brings you to this decision?</a:t>
            </a:r>
          </a:p>
        </p:txBody>
      </p:sp>
      <p:sp>
        <p:nvSpPr>
          <p:cNvPr id="8" name="Rectangle 7">
            <a:extLst>
              <a:ext uri="{FF2B5EF4-FFF2-40B4-BE49-F238E27FC236}">
                <a16:creationId xmlns:a16="http://schemas.microsoft.com/office/drawing/2014/main" id="{2E95B990-5E82-460A-B48E-255836D392DB}"/>
              </a:ext>
            </a:extLst>
          </p:cNvPr>
          <p:cNvSpPr/>
          <p:nvPr/>
        </p:nvSpPr>
        <p:spPr>
          <a:xfrm>
            <a:off x="10611118" y="9604"/>
            <a:ext cx="1580882" cy="553998"/>
          </a:xfrm>
          <a:prstGeom prst="rect">
            <a:avLst/>
          </a:prstGeom>
          <a:noFill/>
        </p:spPr>
        <p:txBody>
          <a:bodyPr wrap="none" lIns="91440" tIns="45720" rIns="91440" bIns="45720">
            <a:spAutoFit/>
          </a:bodyPr>
          <a:lstStyle/>
          <a:p>
            <a:pPr algn="ctr"/>
            <a:r>
              <a:rPr lang="en-US" sz="3000" b="1" spc="50" dirty="0">
                <a:ln w="0"/>
                <a:solidFill>
                  <a:schemeClr val="bg2"/>
                </a:solidFill>
                <a:effectLst>
                  <a:innerShdw blurRad="63500" dist="50800" dir="13500000">
                    <a:srgbClr val="000000">
                      <a:alpha val="50000"/>
                    </a:srgbClr>
                  </a:innerShdw>
                </a:effectLst>
              </a:rPr>
              <a:t>FRANCO</a:t>
            </a:r>
            <a:endParaRPr lang="en-US" sz="3000" b="1" cap="none" spc="50" dirty="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18920058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39349-0A9B-45B4-8D15-122B6FC54A77}"/>
              </a:ext>
            </a:extLst>
          </p:cNvPr>
          <p:cNvSpPr>
            <a:spLocks noGrp="1"/>
          </p:cNvSpPr>
          <p:nvPr>
            <p:ph type="title"/>
          </p:nvPr>
        </p:nvSpPr>
        <p:spPr/>
        <p:txBody>
          <a:bodyPr/>
          <a:lstStyle/>
          <a:p>
            <a:r>
              <a:rPr lang="en-AU" dirty="0"/>
              <a:t>Data Visualisation</a:t>
            </a:r>
          </a:p>
        </p:txBody>
      </p:sp>
      <p:pic>
        <p:nvPicPr>
          <p:cNvPr id="6" name="Content Placeholder 5">
            <a:extLst>
              <a:ext uri="{FF2B5EF4-FFF2-40B4-BE49-F238E27FC236}">
                <a16:creationId xmlns:a16="http://schemas.microsoft.com/office/drawing/2014/main" id="{551BA873-8A3A-4C08-AD79-8A117FF902D6}"/>
              </a:ext>
            </a:extLst>
          </p:cNvPr>
          <p:cNvPicPr>
            <a:picLocks noGrp="1" noChangeAspect="1"/>
          </p:cNvPicPr>
          <p:nvPr>
            <p:ph idx="1"/>
          </p:nvPr>
        </p:nvPicPr>
        <p:blipFill>
          <a:blip r:embed="rId2"/>
          <a:stretch>
            <a:fillRect/>
          </a:stretch>
        </p:blipFill>
        <p:spPr>
          <a:xfrm>
            <a:off x="1204746" y="1929195"/>
            <a:ext cx="9950934" cy="4128330"/>
          </a:xfrm>
        </p:spPr>
      </p:pic>
      <p:sp>
        <p:nvSpPr>
          <p:cNvPr id="4" name="Rectangle 3">
            <a:extLst>
              <a:ext uri="{FF2B5EF4-FFF2-40B4-BE49-F238E27FC236}">
                <a16:creationId xmlns:a16="http://schemas.microsoft.com/office/drawing/2014/main" id="{AA473F38-112E-409D-90BC-0C7456FD1CF8}"/>
              </a:ext>
            </a:extLst>
          </p:cNvPr>
          <p:cNvSpPr/>
          <p:nvPr/>
        </p:nvSpPr>
        <p:spPr>
          <a:xfrm>
            <a:off x="10677162" y="9604"/>
            <a:ext cx="1448794" cy="553998"/>
          </a:xfrm>
          <a:prstGeom prst="rect">
            <a:avLst/>
          </a:prstGeom>
          <a:noFill/>
        </p:spPr>
        <p:txBody>
          <a:bodyPr wrap="none" lIns="91440" tIns="45720" rIns="91440" bIns="45720">
            <a:spAutoFit/>
          </a:bodyPr>
          <a:lstStyle/>
          <a:p>
            <a:pPr algn="ctr"/>
            <a:r>
              <a:rPr lang="en-US" sz="3000" b="1" cap="none" spc="50" dirty="0">
                <a:ln w="0"/>
                <a:solidFill>
                  <a:schemeClr val="bg2"/>
                </a:solidFill>
                <a:effectLst>
                  <a:innerShdw blurRad="63500" dist="50800" dir="13500000">
                    <a:srgbClr val="000000">
                      <a:alpha val="50000"/>
                    </a:srgbClr>
                  </a:innerShdw>
                </a:effectLst>
              </a:rPr>
              <a:t>HAYLEY</a:t>
            </a:r>
          </a:p>
        </p:txBody>
      </p:sp>
    </p:spTree>
    <p:extLst>
      <p:ext uri="{BB962C8B-B14F-4D97-AF65-F5344CB8AC3E}">
        <p14:creationId xmlns:p14="http://schemas.microsoft.com/office/powerpoint/2010/main" val="6604592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Rectangle 43">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7" name="Straight Connector 45">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58" name="Rectangle 47">
            <a:extLst>
              <a:ext uri="{FF2B5EF4-FFF2-40B4-BE49-F238E27FC236}">
                <a16:creationId xmlns:a16="http://schemas.microsoft.com/office/drawing/2014/main" id="{44A37DD3-1B84-4776-94E1-C0AAA5C0F6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49">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0824B3F-BB73-42CD-95C7-BE5CCA429A41}"/>
              </a:ext>
            </a:extLst>
          </p:cNvPr>
          <p:cNvSpPr>
            <a:spLocks noGrp="1"/>
          </p:cNvSpPr>
          <p:nvPr>
            <p:ph type="title"/>
          </p:nvPr>
        </p:nvSpPr>
        <p:spPr>
          <a:xfrm>
            <a:off x="828675" y="5120639"/>
            <a:ext cx="7137263" cy="1280161"/>
          </a:xfrm>
        </p:spPr>
        <p:txBody>
          <a:bodyPr vert="horz" lIns="91440" tIns="45720" rIns="91440" bIns="45720" rtlCol="0" anchor="ctr">
            <a:normAutofit/>
          </a:bodyPr>
          <a:lstStyle/>
          <a:p>
            <a:pPr algn="r"/>
            <a:r>
              <a:rPr lang="en-US" sz="4800">
                <a:solidFill>
                  <a:srgbClr val="FFFFFF"/>
                </a:solidFill>
              </a:rPr>
              <a:t>Prediction vs Actual</a:t>
            </a:r>
          </a:p>
        </p:txBody>
      </p:sp>
      <p:pic>
        <p:nvPicPr>
          <p:cNvPr id="17" name="Picture 16">
            <a:extLst>
              <a:ext uri="{FF2B5EF4-FFF2-40B4-BE49-F238E27FC236}">
                <a16:creationId xmlns:a16="http://schemas.microsoft.com/office/drawing/2014/main" id="{9C27EF6C-309B-4767-BE30-13F6F05397EB}"/>
              </a:ext>
            </a:extLst>
          </p:cNvPr>
          <p:cNvPicPr>
            <a:picLocks noChangeAspect="1"/>
          </p:cNvPicPr>
          <p:nvPr/>
        </p:nvPicPr>
        <p:blipFill>
          <a:blip r:embed="rId2"/>
          <a:stretch>
            <a:fillRect/>
          </a:stretch>
        </p:blipFill>
        <p:spPr>
          <a:xfrm>
            <a:off x="301658" y="999422"/>
            <a:ext cx="6018463" cy="2693261"/>
          </a:xfrm>
          <a:prstGeom prst="rect">
            <a:avLst/>
          </a:prstGeom>
        </p:spPr>
      </p:pic>
      <p:pic>
        <p:nvPicPr>
          <p:cNvPr id="7" name="Content Placeholder 6">
            <a:extLst>
              <a:ext uri="{FF2B5EF4-FFF2-40B4-BE49-F238E27FC236}">
                <a16:creationId xmlns:a16="http://schemas.microsoft.com/office/drawing/2014/main" id="{75C1D22A-4678-47BD-9D67-CB775FBDD598}"/>
              </a:ext>
            </a:extLst>
          </p:cNvPr>
          <p:cNvPicPr>
            <a:picLocks noGrp="1" noChangeAspect="1"/>
          </p:cNvPicPr>
          <p:nvPr>
            <p:ph idx="1"/>
          </p:nvPr>
        </p:nvPicPr>
        <p:blipFill>
          <a:blip r:embed="rId3"/>
          <a:stretch>
            <a:fillRect/>
          </a:stretch>
        </p:blipFill>
        <p:spPr>
          <a:xfrm>
            <a:off x="6493131" y="999422"/>
            <a:ext cx="5130778" cy="2914281"/>
          </a:xfrm>
          <a:prstGeom prst="rect">
            <a:avLst/>
          </a:prstGeom>
        </p:spPr>
      </p:pic>
      <p:cxnSp>
        <p:nvCxnSpPr>
          <p:cNvPr id="60" name="Straight Connector 51">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D0DF29C3-B7B2-4546-A8DA-4A8B4E737748}"/>
              </a:ext>
            </a:extLst>
          </p:cNvPr>
          <p:cNvSpPr txBox="1"/>
          <p:nvPr/>
        </p:nvSpPr>
        <p:spPr>
          <a:xfrm>
            <a:off x="7477681" y="4635670"/>
            <a:ext cx="4711045" cy="400110"/>
          </a:xfrm>
          <a:prstGeom prst="rect">
            <a:avLst/>
          </a:prstGeom>
          <a:noFill/>
        </p:spPr>
        <p:txBody>
          <a:bodyPr wrap="square">
            <a:spAutoFit/>
          </a:bodyPr>
          <a:lstStyle/>
          <a:p>
            <a:r>
              <a:rPr lang="en-AU" sz="1000" dirty="0">
                <a:hlinkClick r:id="rId4"/>
              </a:rPr>
              <a:t>https://public.tableau.com/authoring/FinalProject_16428453496070/Analysis#1</a:t>
            </a:r>
            <a:endParaRPr lang="en-AU" sz="1000" dirty="0"/>
          </a:p>
          <a:p>
            <a:endParaRPr lang="en-AU" sz="1000" dirty="0"/>
          </a:p>
        </p:txBody>
      </p:sp>
      <p:pic>
        <p:nvPicPr>
          <p:cNvPr id="47" name="Picture 46">
            <a:extLst>
              <a:ext uri="{FF2B5EF4-FFF2-40B4-BE49-F238E27FC236}">
                <a16:creationId xmlns:a16="http://schemas.microsoft.com/office/drawing/2014/main" id="{EB6B4816-0230-463C-A407-69DF780F8E75}"/>
              </a:ext>
            </a:extLst>
          </p:cNvPr>
          <p:cNvPicPr>
            <a:picLocks noChangeAspect="1"/>
          </p:cNvPicPr>
          <p:nvPr/>
        </p:nvPicPr>
        <p:blipFill>
          <a:blip r:embed="rId5"/>
          <a:stretch>
            <a:fillRect/>
          </a:stretch>
        </p:blipFill>
        <p:spPr>
          <a:xfrm>
            <a:off x="4938996" y="3799054"/>
            <a:ext cx="1381125" cy="504825"/>
          </a:xfrm>
          <a:prstGeom prst="rect">
            <a:avLst/>
          </a:prstGeom>
        </p:spPr>
      </p:pic>
      <p:sp>
        <p:nvSpPr>
          <p:cNvPr id="12" name="Rectangle 11">
            <a:extLst>
              <a:ext uri="{FF2B5EF4-FFF2-40B4-BE49-F238E27FC236}">
                <a16:creationId xmlns:a16="http://schemas.microsoft.com/office/drawing/2014/main" id="{3B6A6A59-1633-4F91-94DA-4DEC012B3F47}"/>
              </a:ext>
            </a:extLst>
          </p:cNvPr>
          <p:cNvSpPr/>
          <p:nvPr/>
        </p:nvSpPr>
        <p:spPr>
          <a:xfrm>
            <a:off x="10677162" y="9604"/>
            <a:ext cx="1448794" cy="553998"/>
          </a:xfrm>
          <a:prstGeom prst="rect">
            <a:avLst/>
          </a:prstGeom>
          <a:noFill/>
        </p:spPr>
        <p:txBody>
          <a:bodyPr wrap="none" lIns="91440" tIns="45720" rIns="91440" bIns="45720">
            <a:spAutoFit/>
          </a:bodyPr>
          <a:lstStyle/>
          <a:p>
            <a:pPr algn="ctr"/>
            <a:r>
              <a:rPr lang="en-US" sz="3000" b="1" cap="none" spc="50" dirty="0">
                <a:ln w="0"/>
                <a:solidFill>
                  <a:schemeClr val="bg2"/>
                </a:solidFill>
                <a:effectLst>
                  <a:innerShdw blurRad="63500" dist="50800" dir="13500000">
                    <a:srgbClr val="000000">
                      <a:alpha val="50000"/>
                    </a:srgbClr>
                  </a:innerShdw>
                </a:effectLst>
              </a:rPr>
              <a:t>HAYLEY</a:t>
            </a:r>
          </a:p>
        </p:txBody>
      </p:sp>
    </p:spTree>
    <p:extLst>
      <p:ext uri="{BB962C8B-B14F-4D97-AF65-F5344CB8AC3E}">
        <p14:creationId xmlns:p14="http://schemas.microsoft.com/office/powerpoint/2010/main" val="1219732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F9ED8-A783-4686-ABB1-AF73E39EA750}"/>
              </a:ext>
            </a:extLst>
          </p:cNvPr>
          <p:cNvSpPr>
            <a:spLocks noGrp="1"/>
          </p:cNvSpPr>
          <p:nvPr>
            <p:ph type="title"/>
          </p:nvPr>
        </p:nvSpPr>
        <p:spPr>
          <a:xfrm>
            <a:off x="6207760" y="276443"/>
            <a:ext cx="5029200" cy="1532037"/>
          </a:xfrm>
        </p:spPr>
        <p:txBody>
          <a:bodyPr>
            <a:normAutofit fontScale="90000"/>
          </a:bodyPr>
          <a:lstStyle/>
          <a:p>
            <a:pPr algn="ctr"/>
            <a:r>
              <a:rPr lang="en-AU" dirty="0"/>
              <a:t>Observation from ML algorithm</a:t>
            </a:r>
          </a:p>
        </p:txBody>
      </p:sp>
      <p:pic>
        <p:nvPicPr>
          <p:cNvPr id="5" name="Content Placeholder 4" descr="Chart, treemap chart&#10;&#10;Description automatically generated">
            <a:extLst>
              <a:ext uri="{FF2B5EF4-FFF2-40B4-BE49-F238E27FC236}">
                <a16:creationId xmlns:a16="http://schemas.microsoft.com/office/drawing/2014/main" id="{44A25AA3-3D5A-4F97-A716-C3CDC9CB2812}"/>
              </a:ext>
            </a:extLst>
          </p:cNvPr>
          <p:cNvPicPr>
            <a:picLocks noGrp="1" noChangeAspect="1"/>
          </p:cNvPicPr>
          <p:nvPr>
            <p:ph idx="1"/>
          </p:nvPr>
        </p:nvPicPr>
        <p:blipFill>
          <a:blip r:embed="rId2"/>
          <a:stretch>
            <a:fillRect/>
          </a:stretch>
        </p:blipFill>
        <p:spPr>
          <a:xfrm>
            <a:off x="279042" y="127278"/>
            <a:ext cx="5816958" cy="6151707"/>
          </a:xfrm>
        </p:spPr>
      </p:pic>
      <p:sp>
        <p:nvSpPr>
          <p:cNvPr id="6" name="TextBox 5">
            <a:extLst>
              <a:ext uri="{FF2B5EF4-FFF2-40B4-BE49-F238E27FC236}">
                <a16:creationId xmlns:a16="http://schemas.microsoft.com/office/drawing/2014/main" id="{428DFF9F-CEA1-4E13-8F95-94124A5F506B}"/>
              </a:ext>
            </a:extLst>
          </p:cNvPr>
          <p:cNvSpPr txBox="1"/>
          <p:nvPr/>
        </p:nvSpPr>
        <p:spPr>
          <a:xfrm>
            <a:off x="6095999" y="2036190"/>
            <a:ext cx="5282153" cy="3693319"/>
          </a:xfrm>
          <a:prstGeom prst="rect">
            <a:avLst/>
          </a:prstGeom>
          <a:noFill/>
        </p:spPr>
        <p:txBody>
          <a:bodyPr wrap="square" rtlCol="0">
            <a:spAutoFit/>
          </a:bodyPr>
          <a:lstStyle/>
          <a:p>
            <a:pPr marL="285750" indent="-285750">
              <a:buFont typeface="Arial" panose="020B0604020202020204" pitchFamily="34" charset="0"/>
              <a:buChar char="•"/>
            </a:pPr>
            <a:r>
              <a:rPr lang="en-AU" dirty="0">
                <a:latin typeface="Abadi" panose="020B0604020104020204" pitchFamily="34" charset="0"/>
              </a:rPr>
              <a:t>Before we apply the algorithm, our hypothesis were focusing on </a:t>
            </a:r>
            <a:r>
              <a:rPr lang="en-US" sz="1800" b="0" i="0" dirty="0">
                <a:effectLst/>
                <a:highlight>
                  <a:srgbClr val="FFFF00"/>
                </a:highlight>
                <a:latin typeface="Abadi" panose="020B0604020104020204" pitchFamily="34" charset="0"/>
              </a:rPr>
              <a:t>The distance from CBD , </a:t>
            </a:r>
            <a:r>
              <a:rPr lang="en-US" sz="1800" dirty="0">
                <a:highlight>
                  <a:srgbClr val="FFFF00"/>
                </a:highlight>
                <a:latin typeface="Abadi" panose="020B0604020104020204" pitchFamily="34" charset="0"/>
              </a:rPr>
              <a:t>nearby schools , crime rate,</a:t>
            </a:r>
            <a:r>
              <a:rPr lang="en-US" sz="1800" b="0" i="0" dirty="0">
                <a:effectLst/>
                <a:highlight>
                  <a:srgbClr val="FFFF00"/>
                </a:highlight>
                <a:latin typeface="Abadi" panose="020B0604020104020204" pitchFamily="34" charset="0"/>
              </a:rPr>
              <a:t> No of Rooms , Bathrooms , Car park .</a:t>
            </a:r>
            <a:endParaRPr lang="en-AU" dirty="0">
              <a:latin typeface="Abadi" panose="020B0604020104020204" pitchFamily="34" charset="0"/>
            </a:endParaRPr>
          </a:p>
          <a:p>
            <a:endParaRPr lang="en-AU" dirty="0">
              <a:latin typeface="Abadi" panose="020B0604020104020204" pitchFamily="34" charset="0"/>
            </a:endParaRPr>
          </a:p>
          <a:p>
            <a:pPr marL="342900" indent="-342900">
              <a:buFont typeface="Arial" panose="020B0604020202020204" pitchFamily="34" charset="0"/>
              <a:buChar char="•"/>
            </a:pPr>
            <a:r>
              <a:rPr lang="en-AU" dirty="0">
                <a:latin typeface="Abadi" panose="020B0604020104020204" pitchFamily="34" charset="0"/>
              </a:rPr>
              <a:t>Now, our findings conclude the main factors that have positive relationship:</a:t>
            </a:r>
          </a:p>
          <a:p>
            <a:pPr marL="800100" lvl="1" indent="-342900">
              <a:buFont typeface="+mj-lt"/>
              <a:buAutoNum type="arabicPeriod"/>
            </a:pPr>
            <a:r>
              <a:rPr lang="en-AU" dirty="0">
                <a:latin typeface="Abadi" panose="020B0604020104020204" pitchFamily="34" charset="0"/>
              </a:rPr>
              <a:t>No of rooms</a:t>
            </a:r>
          </a:p>
          <a:p>
            <a:pPr marL="800100" lvl="1" indent="-342900">
              <a:buFont typeface="+mj-lt"/>
              <a:buAutoNum type="arabicPeriod"/>
            </a:pPr>
            <a:r>
              <a:rPr lang="en-AU" dirty="0">
                <a:latin typeface="Abadi" panose="020B0604020104020204" pitchFamily="34" charset="0"/>
              </a:rPr>
              <a:t>No of bathrooms</a:t>
            </a:r>
          </a:p>
          <a:p>
            <a:pPr marL="800100" lvl="1" indent="-342900">
              <a:buFont typeface="+mj-lt"/>
              <a:buAutoNum type="arabicPeriod"/>
            </a:pPr>
            <a:r>
              <a:rPr lang="en-AU" dirty="0">
                <a:latin typeface="Abadi" panose="020B0604020104020204" pitchFamily="34" charset="0"/>
              </a:rPr>
              <a:t>No of car park</a:t>
            </a:r>
          </a:p>
          <a:p>
            <a:pPr marL="800100" lvl="1" indent="-342900">
              <a:buFont typeface="+mj-lt"/>
              <a:buAutoNum type="arabicPeriod"/>
            </a:pPr>
            <a:r>
              <a:rPr lang="en-AU" dirty="0">
                <a:latin typeface="Abadi" panose="020B0604020104020204" pitchFamily="34" charset="0"/>
              </a:rPr>
              <a:t>Land size</a:t>
            </a:r>
          </a:p>
          <a:p>
            <a:pPr marL="800100" lvl="1" indent="-342900">
              <a:buFont typeface="+mj-lt"/>
              <a:buAutoNum type="arabicPeriod"/>
            </a:pPr>
            <a:r>
              <a:rPr lang="en-AU" dirty="0">
                <a:latin typeface="Abadi" panose="020B0604020104020204" pitchFamily="34" charset="0"/>
              </a:rPr>
              <a:t>Building area</a:t>
            </a:r>
          </a:p>
          <a:p>
            <a:pPr marL="800100" lvl="1" indent="-342900">
              <a:buFont typeface="Arial" panose="020B0604020202020204" pitchFamily="34" charset="0"/>
              <a:buChar char="•"/>
            </a:pPr>
            <a:endParaRPr lang="en-AU" dirty="0">
              <a:latin typeface="Abadi" panose="020B0604020104020204" pitchFamily="34" charset="0"/>
            </a:endParaRPr>
          </a:p>
        </p:txBody>
      </p:sp>
      <p:sp>
        <p:nvSpPr>
          <p:cNvPr id="7" name="Rectangle 6">
            <a:extLst>
              <a:ext uri="{FF2B5EF4-FFF2-40B4-BE49-F238E27FC236}">
                <a16:creationId xmlns:a16="http://schemas.microsoft.com/office/drawing/2014/main" id="{B5A4D86F-9350-4889-AC1E-8FABC02CD665}"/>
              </a:ext>
            </a:extLst>
          </p:cNvPr>
          <p:cNvSpPr/>
          <p:nvPr/>
        </p:nvSpPr>
        <p:spPr>
          <a:xfrm>
            <a:off x="10677162" y="9604"/>
            <a:ext cx="1448794" cy="553998"/>
          </a:xfrm>
          <a:prstGeom prst="rect">
            <a:avLst/>
          </a:prstGeom>
          <a:noFill/>
        </p:spPr>
        <p:txBody>
          <a:bodyPr wrap="none" lIns="91440" tIns="45720" rIns="91440" bIns="45720">
            <a:spAutoFit/>
          </a:bodyPr>
          <a:lstStyle/>
          <a:p>
            <a:pPr algn="ctr"/>
            <a:r>
              <a:rPr lang="en-US" sz="3000" b="1" cap="none" spc="50" dirty="0">
                <a:ln w="0"/>
                <a:solidFill>
                  <a:schemeClr val="bg2"/>
                </a:solidFill>
                <a:effectLst>
                  <a:innerShdw blurRad="63500" dist="50800" dir="13500000">
                    <a:srgbClr val="000000">
                      <a:alpha val="50000"/>
                    </a:srgbClr>
                  </a:innerShdw>
                </a:effectLst>
              </a:rPr>
              <a:t>HAYLEY</a:t>
            </a:r>
          </a:p>
        </p:txBody>
      </p:sp>
    </p:spTree>
    <p:extLst>
      <p:ext uri="{BB962C8B-B14F-4D97-AF65-F5344CB8AC3E}">
        <p14:creationId xmlns:p14="http://schemas.microsoft.com/office/powerpoint/2010/main" val="12954181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8459E4-A63D-4E0B-819B-89B9A0F62677}"/>
              </a:ext>
            </a:extLst>
          </p:cNvPr>
          <p:cNvSpPr>
            <a:spLocks noGrp="1"/>
          </p:cNvSpPr>
          <p:nvPr>
            <p:ph type="title"/>
          </p:nvPr>
        </p:nvSpPr>
        <p:spPr>
          <a:xfrm>
            <a:off x="6411685" y="634946"/>
            <a:ext cx="5127171" cy="615547"/>
          </a:xfrm>
        </p:spPr>
        <p:txBody>
          <a:bodyPr>
            <a:normAutofit fontScale="90000"/>
          </a:bodyPr>
          <a:lstStyle/>
          <a:p>
            <a:pPr algn="ctr"/>
            <a:r>
              <a:rPr lang="en-AU" sz="4000" dirty="0"/>
              <a:t>Prediction vs Actual</a:t>
            </a:r>
          </a:p>
        </p:txBody>
      </p:sp>
      <p:cxnSp>
        <p:nvCxnSpPr>
          <p:cNvPr id="12" name="Straight Connector 11">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TextBox 12">
            <a:extLst>
              <a:ext uri="{FF2B5EF4-FFF2-40B4-BE49-F238E27FC236}">
                <a16:creationId xmlns:a16="http://schemas.microsoft.com/office/drawing/2014/main" id="{9F86B624-16F7-4BCA-80C3-09D71E15699E}"/>
              </a:ext>
            </a:extLst>
          </p:cNvPr>
          <p:cNvSpPr txBox="1"/>
          <p:nvPr/>
        </p:nvSpPr>
        <p:spPr>
          <a:xfrm>
            <a:off x="7590934" y="6022999"/>
            <a:ext cx="4711045" cy="400110"/>
          </a:xfrm>
          <a:prstGeom prst="rect">
            <a:avLst/>
          </a:prstGeom>
          <a:noFill/>
        </p:spPr>
        <p:txBody>
          <a:bodyPr wrap="square">
            <a:spAutoFit/>
          </a:bodyPr>
          <a:lstStyle/>
          <a:p>
            <a:r>
              <a:rPr lang="en-AU" sz="1000" dirty="0">
                <a:hlinkClick r:id="rId2"/>
              </a:rPr>
              <a:t>https://public.tableau.com/authoring/FinalProject_16428453496070/Analysis#1</a:t>
            </a:r>
            <a:endParaRPr lang="en-AU" sz="1000" dirty="0"/>
          </a:p>
          <a:p>
            <a:endParaRPr lang="en-AU" sz="1000" dirty="0"/>
          </a:p>
        </p:txBody>
      </p:sp>
      <p:pic>
        <p:nvPicPr>
          <p:cNvPr id="11" name="Picture 10">
            <a:extLst>
              <a:ext uri="{FF2B5EF4-FFF2-40B4-BE49-F238E27FC236}">
                <a16:creationId xmlns:a16="http://schemas.microsoft.com/office/drawing/2014/main" id="{44182603-CF61-4224-A641-97DD707A95C2}"/>
              </a:ext>
            </a:extLst>
          </p:cNvPr>
          <p:cNvPicPr>
            <a:picLocks noChangeAspect="1"/>
          </p:cNvPicPr>
          <p:nvPr/>
        </p:nvPicPr>
        <p:blipFill>
          <a:blip r:embed="rId3"/>
          <a:stretch>
            <a:fillRect/>
          </a:stretch>
        </p:blipFill>
        <p:spPr>
          <a:xfrm>
            <a:off x="10744831" y="4666090"/>
            <a:ext cx="1381125" cy="504825"/>
          </a:xfrm>
          <a:prstGeom prst="rect">
            <a:avLst/>
          </a:prstGeom>
        </p:spPr>
      </p:pic>
      <p:sp>
        <p:nvSpPr>
          <p:cNvPr id="15" name="Rectangle 14">
            <a:extLst>
              <a:ext uri="{FF2B5EF4-FFF2-40B4-BE49-F238E27FC236}">
                <a16:creationId xmlns:a16="http://schemas.microsoft.com/office/drawing/2014/main" id="{55E676BA-5830-45C7-8ABD-0C1F3CF19BFF}"/>
              </a:ext>
            </a:extLst>
          </p:cNvPr>
          <p:cNvSpPr/>
          <p:nvPr/>
        </p:nvSpPr>
        <p:spPr>
          <a:xfrm>
            <a:off x="10677162" y="9604"/>
            <a:ext cx="1448794" cy="553998"/>
          </a:xfrm>
          <a:prstGeom prst="rect">
            <a:avLst/>
          </a:prstGeom>
          <a:noFill/>
        </p:spPr>
        <p:txBody>
          <a:bodyPr wrap="none" lIns="91440" tIns="45720" rIns="91440" bIns="45720">
            <a:spAutoFit/>
          </a:bodyPr>
          <a:lstStyle/>
          <a:p>
            <a:pPr algn="ctr"/>
            <a:r>
              <a:rPr lang="en-US" sz="3000" b="1" cap="none" spc="50" dirty="0">
                <a:ln w="0"/>
                <a:solidFill>
                  <a:schemeClr val="bg2"/>
                </a:solidFill>
                <a:effectLst>
                  <a:innerShdw blurRad="63500" dist="50800" dir="13500000">
                    <a:srgbClr val="000000">
                      <a:alpha val="50000"/>
                    </a:srgbClr>
                  </a:innerShdw>
                </a:effectLst>
              </a:rPr>
              <a:t>HAYLEY</a:t>
            </a:r>
          </a:p>
        </p:txBody>
      </p:sp>
      <p:pic>
        <p:nvPicPr>
          <p:cNvPr id="4" name="Picture 3">
            <a:extLst>
              <a:ext uri="{FF2B5EF4-FFF2-40B4-BE49-F238E27FC236}">
                <a16:creationId xmlns:a16="http://schemas.microsoft.com/office/drawing/2014/main" id="{1D37B02A-27F8-4537-85CC-5B2136170045}"/>
              </a:ext>
            </a:extLst>
          </p:cNvPr>
          <p:cNvPicPr>
            <a:picLocks noChangeAspect="1"/>
          </p:cNvPicPr>
          <p:nvPr/>
        </p:nvPicPr>
        <p:blipFill>
          <a:blip r:embed="rId4"/>
          <a:stretch>
            <a:fillRect/>
          </a:stretch>
        </p:blipFill>
        <p:spPr>
          <a:xfrm>
            <a:off x="156621" y="168214"/>
            <a:ext cx="5884882" cy="5365231"/>
          </a:xfrm>
          <a:prstGeom prst="rect">
            <a:avLst/>
          </a:prstGeom>
        </p:spPr>
      </p:pic>
      <p:pic>
        <p:nvPicPr>
          <p:cNvPr id="16" name="Picture 15">
            <a:extLst>
              <a:ext uri="{FF2B5EF4-FFF2-40B4-BE49-F238E27FC236}">
                <a16:creationId xmlns:a16="http://schemas.microsoft.com/office/drawing/2014/main" id="{7F3BB774-2600-4AF9-AB84-DCE6E5FF617F}"/>
              </a:ext>
            </a:extLst>
          </p:cNvPr>
          <p:cNvPicPr>
            <a:picLocks noChangeAspect="1"/>
          </p:cNvPicPr>
          <p:nvPr/>
        </p:nvPicPr>
        <p:blipFill>
          <a:blip r:embed="rId5"/>
          <a:stretch>
            <a:fillRect/>
          </a:stretch>
        </p:blipFill>
        <p:spPr>
          <a:xfrm>
            <a:off x="6304904" y="1415685"/>
            <a:ext cx="5652597" cy="3250405"/>
          </a:xfrm>
          <a:prstGeom prst="rect">
            <a:avLst/>
          </a:prstGeom>
        </p:spPr>
      </p:pic>
    </p:spTree>
    <p:extLst>
      <p:ext uri="{BB962C8B-B14F-4D97-AF65-F5344CB8AC3E}">
        <p14:creationId xmlns:p14="http://schemas.microsoft.com/office/powerpoint/2010/main" val="35646409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 name="Rectangle 103">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6" name="Straight Connector 105">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8" name="Rectangle 107">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0" name="Picture 99" descr="Magnifying glass showing decling performance">
            <a:extLst>
              <a:ext uri="{FF2B5EF4-FFF2-40B4-BE49-F238E27FC236}">
                <a16:creationId xmlns:a16="http://schemas.microsoft.com/office/drawing/2014/main" id="{53F8BF6F-E31F-49D9-AD59-59D66AD5026B}"/>
              </a:ext>
            </a:extLst>
          </p:cNvPr>
          <p:cNvPicPr>
            <a:picLocks noChangeAspect="1"/>
          </p:cNvPicPr>
          <p:nvPr/>
        </p:nvPicPr>
        <p:blipFill rotWithShape="1">
          <a:blip r:embed="rId2"/>
          <a:srcRect t="1220" b="14510"/>
          <a:stretch/>
        </p:blipFill>
        <p:spPr>
          <a:xfrm>
            <a:off x="20" y="975"/>
            <a:ext cx="12191980" cy="6858000"/>
          </a:xfrm>
          <a:prstGeom prst="rect">
            <a:avLst/>
          </a:prstGeom>
        </p:spPr>
      </p:pic>
      <p:sp>
        <p:nvSpPr>
          <p:cNvPr id="110" name="Rectangle 109">
            <a:extLst>
              <a:ext uri="{FF2B5EF4-FFF2-40B4-BE49-F238E27FC236}">
                <a16:creationId xmlns:a16="http://schemas.microsoft.com/office/drawing/2014/main" id="{EEFC1EB0-DB92-4E98-B3A9-0CD6FA5A8B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38326" y="-341385"/>
            <a:ext cx="6858003" cy="7540754"/>
          </a:xfrm>
          <a:prstGeom prst="rect">
            <a:avLst/>
          </a:prstGeom>
          <a:gradFill flip="none" rotWithShape="1">
            <a:gsLst>
              <a:gs pos="48000">
                <a:schemeClr val="tx1">
                  <a:alpha val="25000"/>
                </a:schemeClr>
              </a:gs>
              <a:gs pos="85000">
                <a:schemeClr val="tx1">
                  <a:alpha val="4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4F9647-93E8-43E4-AB6E-A73ACD789A85}"/>
              </a:ext>
            </a:extLst>
          </p:cNvPr>
          <p:cNvSpPr>
            <a:spLocks noGrp="1"/>
          </p:cNvSpPr>
          <p:nvPr>
            <p:ph type="title"/>
          </p:nvPr>
        </p:nvSpPr>
        <p:spPr>
          <a:xfrm>
            <a:off x="854277" y="1475234"/>
            <a:ext cx="3214307" cy="2901694"/>
          </a:xfrm>
        </p:spPr>
        <p:txBody>
          <a:bodyPr vert="horz" lIns="91440" tIns="45720" rIns="91440" bIns="45720" rtlCol="0" anchor="b">
            <a:normAutofit/>
          </a:bodyPr>
          <a:lstStyle/>
          <a:p>
            <a:r>
              <a:rPr lang="en-US" sz="4400" dirty="0">
                <a:solidFill>
                  <a:schemeClr val="bg1"/>
                </a:solidFill>
              </a:rPr>
              <a:t>Findings &amp; Summary</a:t>
            </a:r>
          </a:p>
        </p:txBody>
      </p:sp>
      <p:sp>
        <p:nvSpPr>
          <p:cNvPr id="3" name="Content Placeholder 2">
            <a:extLst>
              <a:ext uri="{FF2B5EF4-FFF2-40B4-BE49-F238E27FC236}">
                <a16:creationId xmlns:a16="http://schemas.microsoft.com/office/drawing/2014/main" id="{213D314F-E1B6-43BC-A8A1-FED35104B1E9}"/>
              </a:ext>
            </a:extLst>
          </p:cNvPr>
          <p:cNvSpPr>
            <a:spLocks noGrp="1"/>
          </p:cNvSpPr>
          <p:nvPr>
            <p:ph idx="1"/>
          </p:nvPr>
        </p:nvSpPr>
        <p:spPr>
          <a:xfrm>
            <a:off x="4068584" y="1345671"/>
            <a:ext cx="7569724" cy="4166642"/>
          </a:xfrm>
        </p:spPr>
        <p:txBody>
          <a:bodyPr vert="horz" lIns="91440" tIns="45720" rIns="91440" bIns="45720" rtlCol="0" anchor="t">
            <a:normAutofit/>
          </a:bodyPr>
          <a:lstStyle/>
          <a:p>
            <a:pPr marL="457200" indent="-457200" algn="just">
              <a:lnSpc>
                <a:spcPct val="100000"/>
              </a:lnSpc>
              <a:buFont typeface="+mj-lt"/>
              <a:buAutoNum type="arabicPeriod"/>
            </a:pPr>
            <a:r>
              <a:rPr lang="en-US" sz="1800" b="0" i="0" dirty="0">
                <a:solidFill>
                  <a:schemeClr val="tx1"/>
                </a:solidFill>
                <a:effectLst/>
                <a:latin typeface="Abadi" panose="020B0604020104020204" pitchFamily="34" charset="0"/>
              </a:rPr>
              <a:t>Based on the algorithm, Nearby Schools / Distance from CBD / Year Built / Crime Rate has insignificant impacts on the house prices – proves our first three hypothesis wrong.</a:t>
            </a:r>
          </a:p>
          <a:p>
            <a:pPr marL="457200" indent="-457200" algn="just">
              <a:lnSpc>
                <a:spcPct val="100000"/>
              </a:lnSpc>
              <a:buFont typeface="+mj-lt"/>
              <a:buAutoNum type="arabicPeriod"/>
            </a:pPr>
            <a:r>
              <a:rPr lang="en-US" sz="1800" b="0" i="0" dirty="0">
                <a:solidFill>
                  <a:schemeClr val="tx1"/>
                </a:solidFill>
                <a:effectLst/>
                <a:latin typeface="Abadi" panose="020B0604020104020204" pitchFamily="34" charset="0"/>
              </a:rPr>
              <a:t>So far, the prediction is very close to the actual results, except in bathroom features. </a:t>
            </a:r>
          </a:p>
          <a:p>
            <a:pPr marL="457200" indent="-457200" algn="just">
              <a:lnSpc>
                <a:spcPct val="100000"/>
              </a:lnSpc>
              <a:buFont typeface="+mj-lt"/>
              <a:buAutoNum type="arabicPeriod"/>
            </a:pPr>
            <a:r>
              <a:rPr lang="en-US" sz="1800" b="0" i="0" dirty="0">
                <a:solidFill>
                  <a:schemeClr val="tx1"/>
                </a:solidFill>
                <a:effectLst/>
                <a:latin typeface="Abadi" panose="020B0604020104020204" pitchFamily="34" charset="0"/>
              </a:rPr>
              <a:t>Our limitation </a:t>
            </a:r>
            <a:r>
              <a:rPr lang="en-US" sz="1800" dirty="0">
                <a:solidFill>
                  <a:schemeClr val="tx1"/>
                </a:solidFill>
                <a:latin typeface="Abadi" panose="020B0604020104020204" pitchFamily="34" charset="0"/>
              </a:rPr>
              <a:t>is the limited access to public data on house prices. As this info is very sensitive and industry-focused, we simply cannot obtain any data for free. Large datasets with too many columns can also hinder us from getting higher accuracy in testing result. </a:t>
            </a:r>
          </a:p>
          <a:p>
            <a:pPr marL="457200" indent="-457200" algn="just">
              <a:lnSpc>
                <a:spcPct val="100000"/>
              </a:lnSpc>
              <a:buFont typeface="+mj-lt"/>
              <a:buAutoNum type="arabicPeriod"/>
            </a:pPr>
            <a:endParaRPr lang="en-US" sz="1800" dirty="0">
              <a:solidFill>
                <a:schemeClr val="tx1"/>
              </a:solidFill>
              <a:latin typeface="Abadi" panose="020B0604020104020204" pitchFamily="34" charset="0"/>
            </a:endParaRPr>
          </a:p>
          <a:p>
            <a:pPr marL="457200" indent="-457200" algn="just">
              <a:lnSpc>
                <a:spcPct val="100000"/>
              </a:lnSpc>
              <a:buFont typeface="+mj-lt"/>
              <a:buAutoNum type="arabicPeriod"/>
            </a:pPr>
            <a:endParaRPr lang="en-US" sz="1800" b="0" i="0" dirty="0">
              <a:solidFill>
                <a:schemeClr val="tx1"/>
              </a:solidFill>
              <a:effectLst/>
              <a:latin typeface="Abadi" panose="020B0604020104020204" pitchFamily="34" charset="0"/>
            </a:endParaRPr>
          </a:p>
          <a:p>
            <a:pPr marL="457200" indent="-457200" algn="just">
              <a:lnSpc>
                <a:spcPct val="100000"/>
              </a:lnSpc>
              <a:buFont typeface="+mj-lt"/>
              <a:buAutoNum type="arabicPeriod"/>
            </a:pPr>
            <a:endParaRPr lang="en-US" sz="1800" cap="all" spc="200" dirty="0">
              <a:solidFill>
                <a:schemeClr val="tx1"/>
              </a:solidFill>
              <a:latin typeface="Abadi" panose="020B0604020104020204" pitchFamily="34" charset="0"/>
            </a:endParaRPr>
          </a:p>
        </p:txBody>
      </p:sp>
      <p:cxnSp>
        <p:nvCxnSpPr>
          <p:cNvPr id="112" name="Straight Connector 111">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6950" y="4508519"/>
            <a:ext cx="310896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220A0428-9674-45A7-9B14-2C9B6CDEA1F0}"/>
              </a:ext>
            </a:extLst>
          </p:cNvPr>
          <p:cNvSpPr/>
          <p:nvPr/>
        </p:nvSpPr>
        <p:spPr>
          <a:xfrm>
            <a:off x="10677162" y="9604"/>
            <a:ext cx="1448794" cy="553998"/>
          </a:xfrm>
          <a:prstGeom prst="rect">
            <a:avLst/>
          </a:prstGeom>
          <a:noFill/>
        </p:spPr>
        <p:txBody>
          <a:bodyPr wrap="none" lIns="91440" tIns="45720" rIns="91440" bIns="45720">
            <a:spAutoFit/>
          </a:bodyPr>
          <a:lstStyle/>
          <a:p>
            <a:pPr algn="ctr"/>
            <a:r>
              <a:rPr lang="en-US" sz="3000" b="1" cap="none" spc="50" dirty="0">
                <a:ln w="0"/>
                <a:solidFill>
                  <a:schemeClr val="bg2"/>
                </a:solidFill>
                <a:effectLst>
                  <a:innerShdw blurRad="63500" dist="50800" dir="13500000">
                    <a:srgbClr val="000000">
                      <a:alpha val="50000"/>
                    </a:srgbClr>
                  </a:innerShdw>
                </a:effectLst>
              </a:rPr>
              <a:t>HAYLEY</a:t>
            </a:r>
          </a:p>
        </p:txBody>
      </p:sp>
    </p:spTree>
    <p:extLst>
      <p:ext uri="{BB962C8B-B14F-4D97-AF65-F5344CB8AC3E}">
        <p14:creationId xmlns:p14="http://schemas.microsoft.com/office/powerpoint/2010/main" val="1922208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quot;Conclusion&quot; Word Formed From Lettered Yellow Tiles ">
            <a:extLst>
              <a:ext uri="{FF2B5EF4-FFF2-40B4-BE49-F238E27FC236}">
                <a16:creationId xmlns:a16="http://schemas.microsoft.com/office/drawing/2014/main" id="{A1ED13C6-D362-40E9-A39E-3B76AB75CAC8}"/>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3787" b="11626"/>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80C17D6-9848-401D-953F-3B30FF72741F}"/>
              </a:ext>
            </a:extLst>
          </p:cNvPr>
          <p:cNvSpPr>
            <a:spLocks noGrp="1"/>
          </p:cNvSpPr>
          <p:nvPr>
            <p:ph type="title"/>
          </p:nvPr>
        </p:nvSpPr>
        <p:spPr>
          <a:xfrm>
            <a:off x="1097280" y="286603"/>
            <a:ext cx="10058400" cy="1450757"/>
          </a:xfrm>
        </p:spPr>
        <p:txBody>
          <a:bodyPr>
            <a:normAutofit/>
          </a:bodyPr>
          <a:lstStyle/>
          <a:p>
            <a:r>
              <a:rPr lang="en-AU" dirty="0"/>
              <a:t>Conclusion (CATHERINE) </a:t>
            </a:r>
          </a:p>
        </p:txBody>
      </p:sp>
      <p:cxnSp>
        <p:nvCxnSpPr>
          <p:cNvPr id="73" name="Straight Connector 72">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A1DFB70-209C-405F-9B77-1D6C8D47F544}"/>
              </a:ext>
            </a:extLst>
          </p:cNvPr>
          <p:cNvSpPr>
            <a:spLocks noGrp="1"/>
          </p:cNvSpPr>
          <p:nvPr>
            <p:ph idx="1"/>
          </p:nvPr>
        </p:nvSpPr>
        <p:spPr>
          <a:xfrm>
            <a:off x="1097280" y="2108201"/>
            <a:ext cx="10058400" cy="3760891"/>
          </a:xfrm>
        </p:spPr>
        <p:txBody>
          <a:bodyPr>
            <a:normAutofit/>
          </a:bodyPr>
          <a:lstStyle/>
          <a:p>
            <a:r>
              <a:rPr lang="en-US" b="0" i="0" dirty="0">
                <a:solidFill>
                  <a:srgbClr val="C9D1D9"/>
                </a:solidFill>
                <a:effectLst/>
                <a:latin typeface="-apple-system"/>
              </a:rPr>
              <a:t>House Prices are growing crazily regardless of the era we are in, as fluctuation happens over time. Through this we have tried to identify the factors that are less significant. We have used the machine learning to solve this real-world problem. </a:t>
            </a:r>
            <a:r>
              <a:rPr lang="en-US" b="0" i="0">
                <a:solidFill>
                  <a:srgbClr val="C9D1D9"/>
                </a:solidFill>
                <a:effectLst/>
                <a:latin typeface="-apple-system"/>
              </a:rPr>
              <a:t>This solution can be tested if we have most updated data to make a better prediction.</a:t>
            </a:r>
            <a:endParaRPr lang="en-AU" dirty="0"/>
          </a:p>
        </p:txBody>
      </p:sp>
      <p:sp>
        <p:nvSpPr>
          <p:cNvPr id="75" name="Rectangle 74">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a:extLst>
              <a:ext uri="{FF2B5EF4-FFF2-40B4-BE49-F238E27FC236}">
                <a16:creationId xmlns:a16="http://schemas.microsoft.com/office/drawing/2014/main" id="{B6BAB67B-C0CA-4E2D-AE6B-A04C351D0550}"/>
              </a:ext>
            </a:extLst>
          </p:cNvPr>
          <p:cNvSpPr/>
          <p:nvPr/>
        </p:nvSpPr>
        <p:spPr>
          <a:xfrm>
            <a:off x="10050427" y="70295"/>
            <a:ext cx="2088585" cy="553998"/>
          </a:xfrm>
          <a:prstGeom prst="rect">
            <a:avLst/>
          </a:prstGeom>
          <a:noFill/>
        </p:spPr>
        <p:txBody>
          <a:bodyPr wrap="none" lIns="91440" tIns="45720" rIns="91440" bIns="45720">
            <a:spAutoFit/>
          </a:bodyPr>
          <a:lstStyle/>
          <a:p>
            <a:pPr algn="ctr"/>
            <a:r>
              <a:rPr lang="en-US" sz="3000" b="1" cap="none" spc="50" dirty="0">
                <a:ln w="0"/>
                <a:solidFill>
                  <a:schemeClr val="tx1">
                    <a:lumMod val="75000"/>
                  </a:schemeClr>
                </a:solidFill>
                <a:effectLst>
                  <a:innerShdw blurRad="63500" dist="50800" dir="13500000">
                    <a:srgbClr val="000000">
                      <a:alpha val="50000"/>
                    </a:srgbClr>
                  </a:innerShdw>
                </a:effectLst>
              </a:rPr>
              <a:t>CATHERINE</a:t>
            </a:r>
          </a:p>
        </p:txBody>
      </p:sp>
    </p:spTree>
    <p:extLst>
      <p:ext uri="{BB962C8B-B14F-4D97-AF65-F5344CB8AC3E}">
        <p14:creationId xmlns:p14="http://schemas.microsoft.com/office/powerpoint/2010/main" val="401044115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75A91B-3211-464C-8FA4-0BFE3B69A66D}"/>
              </a:ext>
            </a:extLst>
          </p:cNvPr>
          <p:cNvSpPr>
            <a:spLocks noGrp="1"/>
          </p:cNvSpPr>
          <p:nvPr>
            <p:ph type="title"/>
          </p:nvPr>
        </p:nvSpPr>
        <p:spPr>
          <a:xfrm>
            <a:off x="5172074" y="286603"/>
            <a:ext cx="5983605" cy="1450757"/>
          </a:xfrm>
        </p:spPr>
        <p:txBody>
          <a:bodyPr vert="horz" lIns="91440" tIns="45720" rIns="91440" bIns="45720" rtlCol="0">
            <a:normAutofit/>
          </a:bodyPr>
          <a:lstStyle/>
          <a:p>
            <a:r>
              <a:rPr lang="en-US" dirty="0"/>
              <a:t>Problem Statement</a:t>
            </a:r>
          </a:p>
        </p:txBody>
      </p:sp>
      <p:pic>
        <p:nvPicPr>
          <p:cNvPr id="2050" name="Picture 2" descr="Person with keys for real estate">
            <a:extLst>
              <a:ext uri="{FF2B5EF4-FFF2-40B4-BE49-F238E27FC236}">
                <a16:creationId xmlns:a16="http://schemas.microsoft.com/office/drawing/2014/main" id="{8C7521FB-6FE1-45A6-843E-07431DEF0F5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2" r="1" b="1"/>
          <a:stretch/>
        </p:blipFill>
        <p:spPr bwMode="auto">
          <a:xfrm>
            <a:off x="21" y="10"/>
            <a:ext cx="4419580" cy="6857990"/>
          </a:xfrm>
          <a:prstGeom prst="rect">
            <a:avLst/>
          </a:prstGeom>
          <a:noFill/>
          <a:extLst>
            <a:ext uri="{909E8E84-426E-40DD-AFC4-6F175D3DCCD1}">
              <a14:hiddenFill xmlns:a14="http://schemas.microsoft.com/office/drawing/2010/main">
                <a:solidFill>
                  <a:srgbClr val="FFFFFF"/>
                </a:solidFill>
              </a14:hiddenFill>
            </a:ext>
          </a:extLst>
        </p:spPr>
      </p:pic>
      <p:cxnSp>
        <p:nvCxnSpPr>
          <p:cNvPr id="139" name="Straight Connector 138">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54" name="Content Placeholder 2053">
            <a:extLst>
              <a:ext uri="{FF2B5EF4-FFF2-40B4-BE49-F238E27FC236}">
                <a16:creationId xmlns:a16="http://schemas.microsoft.com/office/drawing/2014/main" id="{3EF25CA4-833E-4CB0-BDED-FB60A0D2927C}"/>
              </a:ext>
            </a:extLst>
          </p:cNvPr>
          <p:cNvSpPr>
            <a:spLocks noGrp="1"/>
          </p:cNvSpPr>
          <p:nvPr>
            <p:ph idx="1"/>
          </p:nvPr>
        </p:nvSpPr>
        <p:spPr>
          <a:xfrm>
            <a:off x="5172073" y="2108201"/>
            <a:ext cx="6168371" cy="3760891"/>
          </a:xfrm>
        </p:spPr>
        <p:txBody>
          <a:bodyPr>
            <a:normAutofit/>
          </a:bodyPr>
          <a:lstStyle/>
          <a:p>
            <a:pPr marL="0" indent="0" algn="just">
              <a:buNone/>
            </a:pPr>
            <a:r>
              <a:rPr lang="en-US" dirty="0">
                <a:solidFill>
                  <a:schemeClr val="tx1"/>
                </a:solidFill>
                <a:latin typeface="Abadi" panose="020B0604020104020204" pitchFamily="34" charset="0"/>
              </a:rPr>
              <a:t>House prices in Melbourne has gone crazy over time. We would like to u</a:t>
            </a:r>
            <a:r>
              <a:rPr lang="en-US" b="0" i="0" dirty="0">
                <a:solidFill>
                  <a:schemeClr val="tx1"/>
                </a:solidFill>
                <a:effectLst/>
                <a:latin typeface="Abadi" panose="020B0604020104020204" pitchFamily="34" charset="0"/>
              </a:rPr>
              <a:t>nderstand the relationship between different house features and how they are used to predict house price.</a:t>
            </a:r>
          </a:p>
          <a:p>
            <a:pPr marL="0" indent="0" algn="just">
              <a:buNone/>
            </a:pPr>
            <a:r>
              <a:rPr lang="en-US" b="0" i="0" dirty="0">
                <a:solidFill>
                  <a:schemeClr val="tx1"/>
                </a:solidFill>
                <a:effectLst/>
                <a:latin typeface="Abadi" panose="020B0604020104020204" pitchFamily="34" charset="0"/>
              </a:rPr>
              <a:t>This is intended for home buyer / seller / real estate agent use.</a:t>
            </a:r>
          </a:p>
          <a:p>
            <a:endParaRPr lang="en-US" dirty="0">
              <a:solidFill>
                <a:schemeClr val="tx1"/>
              </a:solidFill>
              <a:latin typeface="Abadi" panose="020B0604020104020204" pitchFamily="34" charset="0"/>
            </a:endParaRPr>
          </a:p>
        </p:txBody>
      </p:sp>
      <p:sp>
        <p:nvSpPr>
          <p:cNvPr id="7" name="Rectangle 6">
            <a:extLst>
              <a:ext uri="{FF2B5EF4-FFF2-40B4-BE49-F238E27FC236}">
                <a16:creationId xmlns:a16="http://schemas.microsoft.com/office/drawing/2014/main" id="{2E7D8A16-3808-48BE-ACEE-95A32E70E404}"/>
              </a:ext>
            </a:extLst>
          </p:cNvPr>
          <p:cNvSpPr/>
          <p:nvPr/>
        </p:nvSpPr>
        <p:spPr>
          <a:xfrm>
            <a:off x="10050427" y="70295"/>
            <a:ext cx="2088585" cy="553998"/>
          </a:xfrm>
          <a:prstGeom prst="rect">
            <a:avLst/>
          </a:prstGeom>
          <a:noFill/>
        </p:spPr>
        <p:txBody>
          <a:bodyPr wrap="none" lIns="91440" tIns="45720" rIns="91440" bIns="45720">
            <a:spAutoFit/>
          </a:bodyPr>
          <a:lstStyle/>
          <a:p>
            <a:pPr algn="ctr"/>
            <a:r>
              <a:rPr lang="en-US" sz="3000" b="1" cap="none" spc="50" dirty="0">
                <a:ln w="0"/>
                <a:solidFill>
                  <a:schemeClr val="tx1">
                    <a:lumMod val="75000"/>
                  </a:schemeClr>
                </a:solidFill>
                <a:effectLst>
                  <a:innerShdw blurRad="63500" dist="50800" dir="13500000">
                    <a:srgbClr val="000000">
                      <a:alpha val="50000"/>
                    </a:srgbClr>
                  </a:innerShdw>
                </a:effectLst>
              </a:rPr>
              <a:t>CATHERINE</a:t>
            </a:r>
          </a:p>
        </p:txBody>
      </p:sp>
    </p:spTree>
    <p:extLst>
      <p:ext uri="{BB962C8B-B14F-4D97-AF65-F5344CB8AC3E}">
        <p14:creationId xmlns:p14="http://schemas.microsoft.com/office/powerpoint/2010/main" val="2554505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70">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32281B7-3029-4291-8942-42256951BF47}"/>
              </a:ext>
            </a:extLst>
          </p:cNvPr>
          <p:cNvSpPr>
            <a:spLocks noGrp="1"/>
          </p:cNvSpPr>
          <p:nvPr>
            <p:ph type="title"/>
          </p:nvPr>
        </p:nvSpPr>
        <p:spPr>
          <a:xfrm>
            <a:off x="1097280" y="516835"/>
            <a:ext cx="5977937" cy="1666501"/>
          </a:xfrm>
        </p:spPr>
        <p:txBody>
          <a:bodyPr>
            <a:normAutofit/>
          </a:bodyPr>
          <a:lstStyle/>
          <a:p>
            <a:r>
              <a:rPr lang="en-AU" sz="4000" dirty="0">
                <a:solidFill>
                  <a:srgbClr val="FFFFFF"/>
                </a:solidFill>
              </a:rPr>
              <a:t>Requirements</a:t>
            </a:r>
          </a:p>
        </p:txBody>
      </p:sp>
      <p:cxnSp>
        <p:nvCxnSpPr>
          <p:cNvPr id="4104" name="Straight Connector 72">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5896" y="2353592"/>
            <a:ext cx="53035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7A60466-0C3B-4875-A636-2EA712054646}"/>
              </a:ext>
            </a:extLst>
          </p:cNvPr>
          <p:cNvSpPr>
            <a:spLocks noGrp="1"/>
          </p:cNvSpPr>
          <p:nvPr>
            <p:ph idx="1"/>
          </p:nvPr>
        </p:nvSpPr>
        <p:spPr>
          <a:xfrm>
            <a:off x="1097279" y="2546224"/>
            <a:ext cx="5977938" cy="3342747"/>
          </a:xfrm>
        </p:spPr>
        <p:txBody>
          <a:bodyPr>
            <a:normAutofit/>
          </a:bodyPr>
          <a:lstStyle/>
          <a:p>
            <a:pPr algn="l"/>
            <a:r>
              <a:rPr lang="en-AU" sz="2000" b="1" i="0" dirty="0">
                <a:solidFill>
                  <a:srgbClr val="C9D1D9"/>
                </a:solidFill>
                <a:effectLst/>
                <a:latin typeface="Abadi" panose="020B0604020104020204" pitchFamily="34" charset="0"/>
              </a:rPr>
              <a:t>Operating environment</a:t>
            </a:r>
          </a:p>
          <a:p>
            <a:pPr algn="l">
              <a:buFont typeface="+mj-lt"/>
              <a:buAutoNum type="arabicPeriod"/>
            </a:pPr>
            <a:r>
              <a:rPr lang="en-AU" sz="2000" b="0" i="0" dirty="0">
                <a:solidFill>
                  <a:srgbClr val="C9D1D9"/>
                </a:solidFill>
                <a:effectLst/>
                <a:latin typeface="Abadi" panose="020B0604020104020204" pitchFamily="34" charset="0"/>
              </a:rPr>
              <a:t>Language - Python / JavaScript / HTML / CSS3</a:t>
            </a:r>
          </a:p>
          <a:p>
            <a:pPr algn="l">
              <a:buFont typeface="+mj-lt"/>
              <a:buAutoNum type="arabicPeriod"/>
            </a:pPr>
            <a:r>
              <a:rPr lang="en-AU" sz="2000" b="0" i="0" dirty="0">
                <a:solidFill>
                  <a:srgbClr val="C9D1D9"/>
                </a:solidFill>
                <a:effectLst/>
                <a:latin typeface="Abadi" panose="020B0604020104020204" pitchFamily="34" charset="0"/>
              </a:rPr>
              <a:t>Server - Python / Flask</a:t>
            </a:r>
          </a:p>
          <a:p>
            <a:pPr algn="l">
              <a:buFont typeface="+mj-lt"/>
              <a:buAutoNum type="arabicPeriod"/>
            </a:pPr>
            <a:r>
              <a:rPr lang="en-AU" sz="2000" b="0" i="0" dirty="0">
                <a:solidFill>
                  <a:srgbClr val="C9D1D9"/>
                </a:solidFill>
                <a:effectLst/>
                <a:latin typeface="Abadi" panose="020B0604020104020204" pitchFamily="34" charset="0"/>
              </a:rPr>
              <a:t>Visualisation - Tableau</a:t>
            </a:r>
          </a:p>
          <a:p>
            <a:pPr algn="l">
              <a:buFont typeface="+mj-lt"/>
              <a:buAutoNum type="arabicPeriod"/>
            </a:pPr>
            <a:r>
              <a:rPr lang="en-AU" sz="2000" b="0" i="0" dirty="0">
                <a:solidFill>
                  <a:srgbClr val="C9D1D9"/>
                </a:solidFill>
                <a:effectLst/>
                <a:latin typeface="Abadi" panose="020B0604020104020204" pitchFamily="34" charset="0"/>
              </a:rPr>
              <a:t>User - Web Browser</a:t>
            </a:r>
          </a:p>
          <a:p>
            <a:endParaRPr lang="en-AU" sz="1800" dirty="0">
              <a:solidFill>
                <a:srgbClr val="FFFFFF"/>
              </a:solidFill>
              <a:latin typeface="Abadi" panose="020B0604020104020204" pitchFamily="34" charset="0"/>
            </a:endParaRPr>
          </a:p>
        </p:txBody>
      </p:sp>
      <p:pic>
        <p:nvPicPr>
          <p:cNvPr id="4098" name="Picture 2" descr="Magnifying Glass on Top of Document ">
            <a:extLst>
              <a:ext uri="{FF2B5EF4-FFF2-40B4-BE49-F238E27FC236}">
                <a16:creationId xmlns:a16="http://schemas.microsoft.com/office/drawing/2014/main" id="{2C756429-F410-4234-A65C-B8203EB0F2B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7700" r="27888"/>
          <a:stretch/>
        </p:blipFill>
        <p:spPr bwMode="auto">
          <a:xfrm>
            <a:off x="7611902" y="10"/>
            <a:ext cx="4580097"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860BEB95-656C-41A8-A19E-B802C6B1B621}"/>
              </a:ext>
            </a:extLst>
          </p:cNvPr>
          <p:cNvSpPr/>
          <p:nvPr/>
        </p:nvSpPr>
        <p:spPr>
          <a:xfrm>
            <a:off x="52986" y="-37163"/>
            <a:ext cx="2088585" cy="553998"/>
          </a:xfrm>
          <a:prstGeom prst="rect">
            <a:avLst/>
          </a:prstGeom>
          <a:noFill/>
        </p:spPr>
        <p:txBody>
          <a:bodyPr wrap="none" lIns="91440" tIns="45720" rIns="91440" bIns="45720">
            <a:spAutoFit/>
          </a:bodyPr>
          <a:lstStyle/>
          <a:p>
            <a:pPr algn="ctr"/>
            <a:r>
              <a:rPr lang="en-US" sz="3000" b="1" cap="none" spc="50" dirty="0">
                <a:ln w="0"/>
                <a:solidFill>
                  <a:schemeClr val="tx1">
                    <a:lumMod val="75000"/>
                  </a:schemeClr>
                </a:solidFill>
                <a:effectLst>
                  <a:innerShdw blurRad="63500" dist="50800" dir="13500000">
                    <a:srgbClr val="000000">
                      <a:alpha val="50000"/>
                    </a:srgbClr>
                  </a:innerShdw>
                </a:effectLst>
              </a:rPr>
              <a:t>CATHERINE</a:t>
            </a:r>
          </a:p>
        </p:txBody>
      </p:sp>
    </p:spTree>
    <p:extLst>
      <p:ext uri="{BB962C8B-B14F-4D97-AF65-F5344CB8AC3E}">
        <p14:creationId xmlns:p14="http://schemas.microsoft.com/office/powerpoint/2010/main" val="427795472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4FAA6B4-BAFB-4474-9B14-DC83A9096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033579-D02D-4488-9048-A374077BE3B8}"/>
              </a:ext>
            </a:extLst>
          </p:cNvPr>
          <p:cNvSpPr>
            <a:spLocks noGrp="1"/>
          </p:cNvSpPr>
          <p:nvPr>
            <p:ph type="title"/>
          </p:nvPr>
        </p:nvSpPr>
        <p:spPr>
          <a:xfrm>
            <a:off x="1097280" y="286603"/>
            <a:ext cx="10058400" cy="1450757"/>
          </a:xfrm>
        </p:spPr>
        <p:txBody>
          <a:bodyPr>
            <a:normAutofit/>
          </a:bodyPr>
          <a:lstStyle/>
          <a:p>
            <a:r>
              <a:rPr lang="en-AU" dirty="0"/>
              <a:t>Hypothesis</a:t>
            </a:r>
          </a:p>
        </p:txBody>
      </p:sp>
      <p:cxnSp>
        <p:nvCxnSpPr>
          <p:cNvPr id="139" name="!!Straight Connector">
            <a:extLst>
              <a:ext uri="{FF2B5EF4-FFF2-40B4-BE49-F238E27FC236}">
                <a16:creationId xmlns:a16="http://schemas.microsoft.com/office/drawing/2014/main" id="{4364CDC3-ADB0-4691-9286-5925F160C2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B7D1FE4-5828-40DE-A78B-8278A9DFF10A}"/>
              </a:ext>
            </a:extLst>
          </p:cNvPr>
          <p:cNvSpPr>
            <a:spLocks noGrp="1"/>
          </p:cNvSpPr>
          <p:nvPr>
            <p:ph idx="1"/>
          </p:nvPr>
        </p:nvSpPr>
        <p:spPr>
          <a:xfrm>
            <a:off x="1097280" y="2108201"/>
            <a:ext cx="6045200" cy="3760891"/>
          </a:xfrm>
        </p:spPr>
        <p:txBody>
          <a:bodyPr>
            <a:noAutofit/>
          </a:bodyPr>
          <a:lstStyle/>
          <a:p>
            <a:pPr marL="0" indent="0" algn="just">
              <a:lnSpc>
                <a:spcPct val="100000"/>
              </a:lnSpc>
              <a:buNone/>
            </a:pPr>
            <a:r>
              <a:rPr lang="en-US" sz="1500" b="1" i="0" dirty="0">
                <a:effectLst/>
                <a:latin typeface="Abadi" panose="020B0604020104020204" pitchFamily="34" charset="0"/>
              </a:rPr>
              <a:t>The analysis is based on the factors that could potentially affect the house price:</a:t>
            </a:r>
          </a:p>
          <a:p>
            <a:pPr marL="0" indent="0" algn="just">
              <a:lnSpc>
                <a:spcPct val="100000"/>
              </a:lnSpc>
              <a:buNone/>
            </a:pPr>
            <a:r>
              <a:rPr lang="en-US" sz="1500" b="1" i="0" dirty="0">
                <a:effectLst/>
                <a:latin typeface="Abadi" panose="020B0604020104020204" pitchFamily="34" charset="0"/>
              </a:rPr>
              <a:t>Hypothesis 1 - </a:t>
            </a:r>
            <a:r>
              <a:rPr lang="en-US" sz="1500" b="0" i="0" dirty="0">
                <a:effectLst/>
                <a:highlight>
                  <a:srgbClr val="FFFF00"/>
                </a:highlight>
                <a:latin typeface="Abadi" panose="020B0604020104020204" pitchFamily="34" charset="0"/>
              </a:rPr>
              <a:t>The distance from CBD </a:t>
            </a:r>
            <a:r>
              <a:rPr lang="en-US" sz="1500" b="0" i="0" dirty="0">
                <a:effectLst/>
                <a:latin typeface="Abadi" panose="020B0604020104020204" pitchFamily="34" charset="0"/>
              </a:rPr>
              <a:t>has </a:t>
            </a:r>
            <a:r>
              <a:rPr lang="en-US" sz="1500" dirty="0">
                <a:latin typeface="Abadi" panose="020B0604020104020204" pitchFamily="34" charset="0"/>
              </a:rPr>
              <a:t>positive</a:t>
            </a:r>
            <a:r>
              <a:rPr lang="en-US" sz="1500" b="0" i="0" dirty="0">
                <a:effectLst/>
                <a:latin typeface="Abadi" panose="020B0604020104020204" pitchFamily="34" charset="0"/>
              </a:rPr>
              <a:t> correlation to house prices regardless of the region.</a:t>
            </a:r>
          </a:p>
          <a:p>
            <a:pPr marL="0" indent="0" algn="just">
              <a:lnSpc>
                <a:spcPct val="100000"/>
              </a:lnSpc>
              <a:buNone/>
            </a:pPr>
            <a:r>
              <a:rPr lang="en-US" sz="1500" b="0" i="0" dirty="0">
                <a:effectLst/>
                <a:latin typeface="Abadi" panose="020B0604020104020204" pitchFamily="34" charset="0"/>
              </a:rPr>
              <a:t>H</a:t>
            </a:r>
            <a:r>
              <a:rPr lang="en-US" sz="1500" b="1" i="0" dirty="0">
                <a:effectLst/>
                <a:latin typeface="Abadi" panose="020B0604020104020204" pitchFamily="34" charset="0"/>
              </a:rPr>
              <a:t>ypothesis 2 – </a:t>
            </a:r>
            <a:r>
              <a:rPr lang="en-US" sz="1500" dirty="0">
                <a:latin typeface="Abadi" panose="020B0604020104020204" pitchFamily="34" charset="0"/>
              </a:rPr>
              <a:t>The more </a:t>
            </a:r>
            <a:r>
              <a:rPr lang="en-US" sz="1500" dirty="0">
                <a:highlight>
                  <a:srgbClr val="FFFF00"/>
                </a:highlight>
                <a:latin typeface="Abadi" panose="020B0604020104020204" pitchFamily="34" charset="0"/>
              </a:rPr>
              <a:t>nearby schools </a:t>
            </a:r>
            <a:r>
              <a:rPr lang="en-US" sz="1500" dirty="0">
                <a:latin typeface="Abadi" panose="020B0604020104020204" pitchFamily="34" charset="0"/>
              </a:rPr>
              <a:t>in the </a:t>
            </a:r>
            <a:r>
              <a:rPr lang="en-US" sz="1500" dirty="0" err="1">
                <a:latin typeface="Abadi" panose="020B0604020104020204" pitchFamily="34" charset="0"/>
              </a:rPr>
              <a:t>neighbourhood</a:t>
            </a:r>
            <a:r>
              <a:rPr lang="en-US" sz="1500" dirty="0">
                <a:latin typeface="Abadi" panose="020B0604020104020204" pitchFamily="34" charset="0"/>
              </a:rPr>
              <a:t>, the more expensive is the house prices. </a:t>
            </a:r>
          </a:p>
          <a:p>
            <a:pPr marL="0" indent="0" algn="just">
              <a:lnSpc>
                <a:spcPct val="100000"/>
              </a:lnSpc>
              <a:buNone/>
            </a:pPr>
            <a:r>
              <a:rPr lang="en-US" sz="1500" b="1" i="0" dirty="0">
                <a:effectLst/>
                <a:latin typeface="Abadi" panose="020B0604020104020204" pitchFamily="34" charset="0"/>
              </a:rPr>
              <a:t>Hypothesis 3 -</a:t>
            </a:r>
            <a:r>
              <a:rPr lang="en-US" sz="1500" dirty="0">
                <a:latin typeface="Abadi" panose="020B0604020104020204" pitchFamily="34" charset="0"/>
              </a:rPr>
              <a:t> The higher the </a:t>
            </a:r>
            <a:r>
              <a:rPr lang="en-US" sz="1500" dirty="0">
                <a:highlight>
                  <a:srgbClr val="FFFF00"/>
                </a:highlight>
                <a:latin typeface="Abadi" panose="020B0604020104020204" pitchFamily="34" charset="0"/>
              </a:rPr>
              <a:t>crime rate</a:t>
            </a:r>
            <a:r>
              <a:rPr lang="en-US" sz="1500" dirty="0">
                <a:latin typeface="Abadi" panose="020B0604020104020204" pitchFamily="34" charset="0"/>
              </a:rPr>
              <a:t>, the lower the house prices.</a:t>
            </a:r>
            <a:endParaRPr lang="en-US" sz="1500" b="0" i="0" dirty="0">
              <a:effectLst/>
              <a:latin typeface="Abadi" panose="020B0604020104020204" pitchFamily="34" charset="0"/>
            </a:endParaRPr>
          </a:p>
          <a:p>
            <a:pPr marL="0" indent="0" algn="just">
              <a:lnSpc>
                <a:spcPct val="100000"/>
              </a:lnSpc>
              <a:buNone/>
            </a:pPr>
            <a:r>
              <a:rPr lang="en-US" sz="1500" b="1" i="0" dirty="0">
                <a:effectLst/>
                <a:latin typeface="Abadi" panose="020B0604020104020204" pitchFamily="34" charset="0"/>
              </a:rPr>
              <a:t>Hypothesis 4 </a:t>
            </a:r>
            <a:r>
              <a:rPr lang="en-US" sz="1500" b="0" i="0" dirty="0">
                <a:effectLst/>
                <a:latin typeface="Abadi" panose="020B0604020104020204" pitchFamily="34" charset="0"/>
              </a:rPr>
              <a:t>- </a:t>
            </a:r>
            <a:r>
              <a:rPr lang="en-US" sz="1500" b="0" i="0" dirty="0">
                <a:effectLst/>
                <a:highlight>
                  <a:srgbClr val="FFFF00"/>
                </a:highlight>
                <a:latin typeface="Abadi" panose="020B0604020104020204" pitchFamily="34" charset="0"/>
              </a:rPr>
              <a:t>No of Rooms , Bathrooms , Car park </a:t>
            </a:r>
            <a:r>
              <a:rPr lang="en-US" sz="1500" b="0" i="0" dirty="0">
                <a:effectLst/>
                <a:latin typeface="Abadi" panose="020B0604020104020204" pitchFamily="34" charset="0"/>
              </a:rPr>
              <a:t>have direct impact on the house prices. </a:t>
            </a:r>
          </a:p>
        </p:txBody>
      </p:sp>
      <p:pic>
        <p:nvPicPr>
          <p:cNvPr id="1028" name="Picture 4" descr="Signages for Real Property Selling">
            <a:extLst>
              <a:ext uri="{FF2B5EF4-FFF2-40B4-BE49-F238E27FC236}">
                <a16:creationId xmlns:a16="http://schemas.microsoft.com/office/drawing/2014/main" id="{0E442DBF-A763-4E7B-B4B4-E7A990D946E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9370" r="3752" b="-1"/>
          <a:stretch/>
        </p:blipFill>
        <p:spPr bwMode="auto">
          <a:xfrm>
            <a:off x="7534656" y="2108200"/>
            <a:ext cx="3621024" cy="3600613"/>
          </a:xfrm>
          <a:prstGeom prst="rect">
            <a:avLst/>
          </a:prstGeom>
          <a:noFill/>
          <a:extLst>
            <a:ext uri="{909E8E84-426E-40DD-AFC4-6F175D3DCCD1}">
              <a14:hiddenFill xmlns:a14="http://schemas.microsoft.com/office/drawing/2010/main">
                <a:solidFill>
                  <a:srgbClr val="FFFFFF"/>
                </a:solidFill>
              </a14:hiddenFill>
            </a:ext>
          </a:extLst>
        </p:spPr>
      </p:pic>
      <p:sp>
        <p:nvSpPr>
          <p:cNvPr id="141" name="Rectangle 140">
            <a:extLst>
              <a:ext uri="{FF2B5EF4-FFF2-40B4-BE49-F238E27FC236}">
                <a16:creationId xmlns:a16="http://schemas.microsoft.com/office/drawing/2014/main" id="{DB148495-5F82-48E2-A76C-C8E1C8949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a:extLst>
              <a:ext uri="{FF2B5EF4-FFF2-40B4-BE49-F238E27FC236}">
                <a16:creationId xmlns:a16="http://schemas.microsoft.com/office/drawing/2014/main" id="{6A4CCD3E-0CE5-4ED7-930C-3DAAADE1398D}"/>
              </a:ext>
            </a:extLst>
          </p:cNvPr>
          <p:cNvSpPr/>
          <p:nvPr/>
        </p:nvSpPr>
        <p:spPr>
          <a:xfrm>
            <a:off x="10050427" y="70295"/>
            <a:ext cx="2088585" cy="553998"/>
          </a:xfrm>
          <a:prstGeom prst="rect">
            <a:avLst/>
          </a:prstGeom>
          <a:noFill/>
        </p:spPr>
        <p:txBody>
          <a:bodyPr wrap="none" lIns="91440" tIns="45720" rIns="91440" bIns="45720">
            <a:spAutoFit/>
          </a:bodyPr>
          <a:lstStyle/>
          <a:p>
            <a:pPr algn="ctr"/>
            <a:r>
              <a:rPr lang="en-US" sz="3000" b="1" cap="none" spc="50" dirty="0">
                <a:ln w="0"/>
                <a:solidFill>
                  <a:schemeClr val="tx1">
                    <a:lumMod val="75000"/>
                  </a:schemeClr>
                </a:solidFill>
                <a:effectLst>
                  <a:innerShdw blurRad="63500" dist="50800" dir="13500000">
                    <a:srgbClr val="000000">
                      <a:alpha val="50000"/>
                    </a:srgbClr>
                  </a:innerShdw>
                </a:effectLst>
              </a:rPr>
              <a:t>CATHERINE</a:t>
            </a:r>
          </a:p>
        </p:txBody>
      </p:sp>
    </p:spTree>
    <p:extLst>
      <p:ext uri="{BB962C8B-B14F-4D97-AF65-F5344CB8AC3E}">
        <p14:creationId xmlns:p14="http://schemas.microsoft.com/office/powerpoint/2010/main" val="3352425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7" name="Straight Connector 136">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9" name="Rectangle 138">
            <a:extLst>
              <a:ext uri="{FF2B5EF4-FFF2-40B4-BE49-F238E27FC236}">
                <a16:creationId xmlns:a16="http://schemas.microsoft.com/office/drawing/2014/main" id="{4C869C3B-5565-4AAC-86A8-9EB0AB1C6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17A3AC-52B2-4EFF-98D0-998B9EACD7A9}"/>
              </a:ext>
            </a:extLst>
          </p:cNvPr>
          <p:cNvSpPr>
            <a:spLocks noGrp="1"/>
          </p:cNvSpPr>
          <p:nvPr>
            <p:ph type="title"/>
          </p:nvPr>
        </p:nvSpPr>
        <p:spPr>
          <a:xfrm>
            <a:off x="638423" y="4598124"/>
            <a:ext cx="10909073" cy="656662"/>
          </a:xfrm>
        </p:spPr>
        <p:txBody>
          <a:bodyPr vert="horz" lIns="91440" tIns="45720" rIns="91440" bIns="45720" rtlCol="0" anchor="b">
            <a:normAutofit/>
          </a:bodyPr>
          <a:lstStyle/>
          <a:p>
            <a:pPr algn="ctr"/>
            <a:r>
              <a:rPr lang="en-US" sz="4000" dirty="0">
                <a:solidFill>
                  <a:schemeClr val="tx1">
                    <a:lumMod val="85000"/>
                    <a:lumOff val="15000"/>
                  </a:schemeClr>
                </a:solidFill>
              </a:rPr>
              <a:t>Application &amp; Demo</a:t>
            </a:r>
          </a:p>
        </p:txBody>
      </p:sp>
      <p:cxnSp>
        <p:nvCxnSpPr>
          <p:cNvPr id="141" name="Straight Connector 140">
            <a:extLst>
              <a:ext uri="{FF2B5EF4-FFF2-40B4-BE49-F238E27FC236}">
                <a16:creationId xmlns:a16="http://schemas.microsoft.com/office/drawing/2014/main" id="{F41136EC-EC34-4D08-B5AB-8CE5870B1C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600" y="5415653"/>
            <a:ext cx="86868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3" name="Rectangle 142">
            <a:extLst>
              <a:ext uri="{FF2B5EF4-FFF2-40B4-BE49-F238E27FC236}">
                <a16:creationId xmlns:a16="http://schemas.microsoft.com/office/drawing/2014/main" id="{064CBAAB-7956-4763-9F69-A3FDBF1ACB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Content Placeholder 9" descr="A computer screen capture&#10;&#10;Description automatically generated with medium confidence">
            <a:extLst>
              <a:ext uri="{FF2B5EF4-FFF2-40B4-BE49-F238E27FC236}">
                <a16:creationId xmlns:a16="http://schemas.microsoft.com/office/drawing/2014/main" id="{CD21F6EB-4A15-4387-ADD2-15869E2A0205}"/>
              </a:ext>
            </a:extLst>
          </p:cNvPr>
          <p:cNvPicPr>
            <a:picLocks noGrp="1" noChangeAspect="1"/>
          </p:cNvPicPr>
          <p:nvPr>
            <p:ph idx="1"/>
          </p:nvPr>
        </p:nvPicPr>
        <p:blipFill>
          <a:blip r:embed="rId2"/>
          <a:stretch>
            <a:fillRect/>
          </a:stretch>
        </p:blipFill>
        <p:spPr>
          <a:xfrm>
            <a:off x="1623320" y="212598"/>
            <a:ext cx="8945360" cy="4172928"/>
          </a:xfrm>
        </p:spPr>
      </p:pic>
      <p:sp>
        <p:nvSpPr>
          <p:cNvPr id="35" name="TextBox 34">
            <a:extLst>
              <a:ext uri="{FF2B5EF4-FFF2-40B4-BE49-F238E27FC236}">
                <a16:creationId xmlns:a16="http://schemas.microsoft.com/office/drawing/2014/main" id="{4F7DBCE2-092A-49ED-8459-FEA7B50C0BD6}"/>
              </a:ext>
            </a:extLst>
          </p:cNvPr>
          <p:cNvSpPr txBox="1"/>
          <p:nvPr/>
        </p:nvSpPr>
        <p:spPr>
          <a:xfrm>
            <a:off x="1032946" y="5388841"/>
            <a:ext cx="10408083" cy="923330"/>
          </a:xfrm>
          <a:prstGeom prst="rect">
            <a:avLst/>
          </a:prstGeom>
          <a:noFill/>
        </p:spPr>
        <p:txBody>
          <a:bodyPr wrap="square">
            <a:spAutoFit/>
          </a:bodyPr>
          <a:lstStyle/>
          <a:p>
            <a:pPr algn="ctr"/>
            <a:r>
              <a:rPr lang="en-US" b="0" i="0" dirty="0">
                <a:effectLst/>
                <a:latin typeface="Abadi" panose="020B0604020104020204" pitchFamily="34" charset="0"/>
              </a:rPr>
              <a:t>We used python and flask to build the website and test the results. We created a JSON map of features and values to allow user to choose the input. Once they make the request, the application will receive and return a response containing the predicted price.</a:t>
            </a:r>
            <a:endParaRPr lang="en-AU" dirty="0">
              <a:latin typeface="Abadi" panose="020B0604020104020204" pitchFamily="34" charset="0"/>
            </a:endParaRPr>
          </a:p>
        </p:txBody>
      </p:sp>
      <p:sp>
        <p:nvSpPr>
          <p:cNvPr id="11" name="Rectangle 10">
            <a:extLst>
              <a:ext uri="{FF2B5EF4-FFF2-40B4-BE49-F238E27FC236}">
                <a16:creationId xmlns:a16="http://schemas.microsoft.com/office/drawing/2014/main" id="{37AD0A2B-5A22-4227-92F0-745E8BECD196}"/>
              </a:ext>
            </a:extLst>
          </p:cNvPr>
          <p:cNvSpPr/>
          <p:nvPr/>
        </p:nvSpPr>
        <p:spPr>
          <a:xfrm>
            <a:off x="0" y="59689"/>
            <a:ext cx="2088585" cy="553998"/>
          </a:xfrm>
          <a:prstGeom prst="rect">
            <a:avLst/>
          </a:prstGeom>
          <a:noFill/>
        </p:spPr>
        <p:txBody>
          <a:bodyPr wrap="none" lIns="91440" tIns="45720" rIns="91440" bIns="45720">
            <a:spAutoFit/>
          </a:bodyPr>
          <a:lstStyle/>
          <a:p>
            <a:pPr algn="ctr"/>
            <a:r>
              <a:rPr lang="en-US" sz="3000" b="1" cap="none" spc="50" dirty="0">
                <a:ln w="0"/>
                <a:solidFill>
                  <a:schemeClr val="tx1">
                    <a:lumMod val="75000"/>
                  </a:schemeClr>
                </a:solidFill>
                <a:effectLst>
                  <a:innerShdw blurRad="63500" dist="50800" dir="13500000">
                    <a:srgbClr val="000000">
                      <a:alpha val="50000"/>
                    </a:srgbClr>
                  </a:innerShdw>
                </a:effectLst>
              </a:rPr>
              <a:t>CATHERINE</a:t>
            </a:r>
          </a:p>
        </p:txBody>
      </p:sp>
    </p:spTree>
    <p:extLst>
      <p:ext uri="{BB962C8B-B14F-4D97-AF65-F5344CB8AC3E}">
        <p14:creationId xmlns:p14="http://schemas.microsoft.com/office/powerpoint/2010/main" val="2808692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55" name="Rectangle 141">
            <a:extLst>
              <a:ext uri="{FF2B5EF4-FFF2-40B4-BE49-F238E27FC236}">
                <a16:creationId xmlns:a16="http://schemas.microsoft.com/office/drawing/2014/main" id="{61B2A784-4501-42A8-86DF-DB27DE395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256" cy="64008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24B483-65B6-4424-BF57-E5821C2DFF02}"/>
              </a:ext>
            </a:extLst>
          </p:cNvPr>
          <p:cNvSpPr>
            <a:spLocks noGrp="1"/>
          </p:cNvSpPr>
          <p:nvPr>
            <p:ph type="title"/>
          </p:nvPr>
        </p:nvSpPr>
        <p:spPr>
          <a:xfrm>
            <a:off x="6476772" y="1144980"/>
            <a:ext cx="5063458" cy="1560716"/>
          </a:xfrm>
        </p:spPr>
        <p:txBody>
          <a:bodyPr vert="horz" lIns="91440" tIns="45720" rIns="91440" bIns="45720" rtlCol="0" anchor="b">
            <a:normAutofit/>
          </a:bodyPr>
          <a:lstStyle/>
          <a:p>
            <a:r>
              <a:rPr lang="en-US" sz="4800" dirty="0"/>
              <a:t>Data Cleaning</a:t>
            </a:r>
          </a:p>
        </p:txBody>
      </p:sp>
      <p:sp>
        <p:nvSpPr>
          <p:cNvPr id="6156" name="Rectangle 143">
            <a:extLst>
              <a:ext uri="{FF2B5EF4-FFF2-40B4-BE49-F238E27FC236}">
                <a16:creationId xmlns:a16="http://schemas.microsoft.com/office/drawing/2014/main" id="{8A330AB8-A767-46C8-ABEF-2477854EF6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498" y="0"/>
            <a:ext cx="4901184" cy="4021058"/>
          </a:xfrm>
          <a:prstGeom prst="rect">
            <a:avLst/>
          </a:prstGeom>
          <a:solidFill>
            <a:srgbClr val="8534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Shallow Focus Photo of Man Holding Floor Brush Ceramic Figurine">
            <a:extLst>
              <a:ext uri="{FF2B5EF4-FFF2-40B4-BE49-F238E27FC236}">
                <a16:creationId xmlns:a16="http://schemas.microsoft.com/office/drawing/2014/main" id="{0B3F574D-24DF-48FF-B924-9ECAC97DAEA8}"/>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9714" b="5699"/>
          <a:stretch/>
        </p:blipFill>
        <p:spPr bwMode="auto">
          <a:xfrm>
            <a:off x="1077832" y="841501"/>
            <a:ext cx="4156516" cy="2338054"/>
          </a:xfrm>
          <a:prstGeom prst="rect">
            <a:avLst/>
          </a:prstGeom>
          <a:noFill/>
          <a:extLst>
            <a:ext uri="{909E8E84-426E-40DD-AFC4-6F175D3DCCD1}">
              <a14:hiddenFill xmlns:a14="http://schemas.microsoft.com/office/drawing/2010/main">
                <a:solidFill>
                  <a:srgbClr val="FFFFFF"/>
                </a:solidFill>
              </a14:hiddenFill>
            </a:ext>
          </a:extLst>
        </p:spPr>
      </p:pic>
      <p:sp>
        <p:nvSpPr>
          <p:cNvPr id="6157" name="Rectangle 145">
            <a:extLst>
              <a:ext uri="{FF2B5EF4-FFF2-40B4-BE49-F238E27FC236}">
                <a16:creationId xmlns:a16="http://schemas.microsoft.com/office/drawing/2014/main" id="{88E62604-C40E-4D56-9D66-FD94B0CA4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498" y="4241249"/>
            <a:ext cx="4901184" cy="2616751"/>
          </a:xfrm>
          <a:prstGeom prst="rect">
            <a:avLst/>
          </a:prstGeom>
          <a:solidFill>
            <a:srgbClr val="8534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Text&#10;&#10;Description automatically generated">
            <a:extLst>
              <a:ext uri="{FF2B5EF4-FFF2-40B4-BE49-F238E27FC236}">
                <a16:creationId xmlns:a16="http://schemas.microsoft.com/office/drawing/2014/main" id="{2ED6FF6E-A47C-4D28-A930-E91A599570F9}"/>
              </a:ext>
            </a:extLst>
          </p:cNvPr>
          <p:cNvPicPr>
            <a:picLocks noChangeAspect="1"/>
          </p:cNvPicPr>
          <p:nvPr/>
        </p:nvPicPr>
        <p:blipFill>
          <a:blip r:embed="rId3"/>
          <a:stretch>
            <a:fillRect/>
          </a:stretch>
        </p:blipFill>
        <p:spPr>
          <a:xfrm>
            <a:off x="705203" y="4021056"/>
            <a:ext cx="4901479" cy="1220650"/>
          </a:xfrm>
          <a:prstGeom prst="rect">
            <a:avLst/>
          </a:prstGeom>
        </p:spPr>
      </p:pic>
      <p:sp>
        <p:nvSpPr>
          <p:cNvPr id="4" name="TextBox 3">
            <a:extLst>
              <a:ext uri="{FF2B5EF4-FFF2-40B4-BE49-F238E27FC236}">
                <a16:creationId xmlns:a16="http://schemas.microsoft.com/office/drawing/2014/main" id="{4C473F2E-EE18-46F5-8173-CE07F4A1C928}"/>
              </a:ext>
            </a:extLst>
          </p:cNvPr>
          <p:cNvSpPr txBox="1"/>
          <p:nvPr/>
        </p:nvSpPr>
        <p:spPr>
          <a:xfrm>
            <a:off x="6476773" y="2978639"/>
            <a:ext cx="5063458" cy="2729196"/>
          </a:xfrm>
          <a:prstGeom prst="rect">
            <a:avLst/>
          </a:prstGeom>
        </p:spPr>
        <p:txBody>
          <a:bodyPr vert="horz" lIns="0" tIns="45720" rIns="0" bIns="45720" rtlCol="0">
            <a:normAutofit/>
          </a:bodyPr>
          <a:lstStyle/>
          <a:p>
            <a:pPr marL="285750" indent="-285750">
              <a:lnSpc>
                <a:spcPct val="90000"/>
              </a:lnSpc>
              <a:spcAft>
                <a:spcPts val="600"/>
              </a:spcAft>
              <a:buFont typeface="Calibri" panose="020F0502020204030204" pitchFamily="34" charset="0"/>
              <a:buChar char="•"/>
            </a:pPr>
            <a:r>
              <a:rPr lang="en-US" b="0" i="0" dirty="0">
                <a:solidFill>
                  <a:schemeClr val="tx1">
                    <a:lumMod val="75000"/>
                    <a:lumOff val="25000"/>
                  </a:schemeClr>
                </a:solidFill>
                <a:effectLst/>
                <a:latin typeface="Abadi" panose="020B0604020104020204" pitchFamily="34" charset="0"/>
              </a:rPr>
              <a:t>For the model to learn and train properly, we cleaned the data to ensure that all 0 and Nan are removed from the dataset.</a:t>
            </a:r>
          </a:p>
          <a:p>
            <a:pPr marL="285750" indent="-285750">
              <a:lnSpc>
                <a:spcPct val="90000"/>
              </a:lnSpc>
              <a:spcAft>
                <a:spcPts val="600"/>
              </a:spcAft>
              <a:buFont typeface="Calibri" panose="020F0502020204030204" pitchFamily="34" charset="0"/>
              <a:buChar char="•"/>
            </a:pPr>
            <a:r>
              <a:rPr lang="en-US" b="0" i="0" dirty="0">
                <a:solidFill>
                  <a:schemeClr val="tx1">
                    <a:lumMod val="75000"/>
                    <a:lumOff val="25000"/>
                  </a:schemeClr>
                </a:solidFill>
                <a:effectLst/>
                <a:latin typeface="Abadi" panose="020B0604020104020204" pitchFamily="34" charset="0"/>
              </a:rPr>
              <a:t>Next, some columns were formatted to the proper sign to avoid any error.</a:t>
            </a:r>
          </a:p>
          <a:p>
            <a:pPr marL="285750" indent="-285750">
              <a:lnSpc>
                <a:spcPct val="90000"/>
              </a:lnSpc>
              <a:spcAft>
                <a:spcPts val="600"/>
              </a:spcAft>
              <a:buFont typeface="Calibri" panose="020F0502020204030204" pitchFamily="34" charset="0"/>
              <a:buChar char="•"/>
            </a:pPr>
            <a:r>
              <a:rPr lang="en-US" b="0" i="0" dirty="0">
                <a:solidFill>
                  <a:schemeClr val="tx1">
                    <a:lumMod val="75000"/>
                    <a:lumOff val="25000"/>
                  </a:schemeClr>
                </a:solidFill>
                <a:effectLst/>
                <a:latin typeface="Abadi" panose="020B0604020104020204" pitchFamily="34" charset="0"/>
              </a:rPr>
              <a:t>Also removed some rows that has the 0 value as we deemed those info as inaccurate.</a:t>
            </a:r>
          </a:p>
          <a:p>
            <a:pPr>
              <a:lnSpc>
                <a:spcPct val="90000"/>
              </a:lnSpc>
              <a:spcAft>
                <a:spcPts val="600"/>
              </a:spcAft>
              <a:buFont typeface="Calibri" panose="020F0502020204030204" pitchFamily="34" charset="0"/>
            </a:pPr>
            <a:br>
              <a:rPr lang="en-US" dirty="0">
                <a:solidFill>
                  <a:schemeClr val="tx1">
                    <a:lumMod val="75000"/>
                    <a:lumOff val="25000"/>
                  </a:schemeClr>
                </a:solidFill>
                <a:latin typeface="Abadi" panose="020B0604020104020204" pitchFamily="34" charset="0"/>
              </a:rPr>
            </a:br>
            <a:endParaRPr lang="en-US" dirty="0">
              <a:solidFill>
                <a:schemeClr val="tx1">
                  <a:lumMod val="75000"/>
                  <a:lumOff val="25000"/>
                </a:schemeClr>
              </a:solidFill>
              <a:latin typeface="Abadi" panose="020B0604020104020204" pitchFamily="34" charset="0"/>
            </a:endParaRPr>
          </a:p>
        </p:txBody>
      </p:sp>
      <p:sp>
        <p:nvSpPr>
          <p:cNvPr id="3" name="Rectangle 2">
            <a:extLst>
              <a:ext uri="{FF2B5EF4-FFF2-40B4-BE49-F238E27FC236}">
                <a16:creationId xmlns:a16="http://schemas.microsoft.com/office/drawing/2014/main" id="{7D612904-8917-4DCB-8FC8-073DFB2A1D5C}"/>
              </a:ext>
            </a:extLst>
          </p:cNvPr>
          <p:cNvSpPr/>
          <p:nvPr/>
        </p:nvSpPr>
        <p:spPr>
          <a:xfrm>
            <a:off x="10468117" y="18492"/>
            <a:ext cx="1723883" cy="553998"/>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30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NASRIN</a:t>
            </a:r>
          </a:p>
        </p:txBody>
      </p:sp>
    </p:spTree>
    <p:extLst>
      <p:ext uri="{BB962C8B-B14F-4D97-AF65-F5344CB8AC3E}">
        <p14:creationId xmlns:p14="http://schemas.microsoft.com/office/powerpoint/2010/main" val="395755751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7172" name="Rectangle 73">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Clear Light Bulb">
            <a:extLst>
              <a:ext uri="{FF2B5EF4-FFF2-40B4-BE49-F238E27FC236}">
                <a16:creationId xmlns:a16="http://schemas.microsoft.com/office/drawing/2014/main" id="{69771E4F-E45C-4BA0-97D1-9031BAC03737}"/>
              </a:ext>
            </a:extLst>
          </p:cNvPr>
          <p:cNvPicPr>
            <a:picLocks noChangeAspect="1" noChangeArrowheads="1"/>
          </p:cNvPicPr>
          <p:nvPr/>
        </p:nvPicPr>
        <p:blipFill rotWithShape="1">
          <a:blip r:embed="rId2">
            <a:duotone>
              <a:schemeClr val="bg2">
                <a:shade val="45000"/>
                <a:satMod val="135000"/>
              </a:schemeClr>
              <a:prstClr val="white"/>
            </a:duotone>
            <a:alphaModFix amt="45000"/>
            <a:extLst>
              <a:ext uri="{28A0092B-C50C-407E-A947-70E740481C1C}">
                <a14:useLocalDpi xmlns:a14="http://schemas.microsoft.com/office/drawing/2010/main" val="0"/>
              </a:ext>
            </a:extLst>
          </a:blip>
          <a:srcRect t="6905" b="503"/>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E416D01-FAEA-4EB7-8278-1541793F2787}"/>
              </a:ext>
            </a:extLst>
          </p:cNvPr>
          <p:cNvSpPr>
            <a:spLocks noGrp="1"/>
          </p:cNvSpPr>
          <p:nvPr>
            <p:ph type="title"/>
          </p:nvPr>
        </p:nvSpPr>
        <p:spPr>
          <a:xfrm>
            <a:off x="1097280" y="286603"/>
            <a:ext cx="10058400" cy="1450757"/>
          </a:xfrm>
        </p:spPr>
        <p:txBody>
          <a:bodyPr>
            <a:normAutofit/>
          </a:bodyPr>
          <a:lstStyle/>
          <a:p>
            <a:r>
              <a:rPr lang="en-AU" dirty="0"/>
              <a:t>Machine Learning : Decision Tree</a:t>
            </a:r>
          </a:p>
        </p:txBody>
      </p:sp>
      <p:cxnSp>
        <p:nvCxnSpPr>
          <p:cNvPr id="7173" name="Straight Connector 75">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174" name="Rectangle 77">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a:extLst>
              <a:ext uri="{FF2B5EF4-FFF2-40B4-BE49-F238E27FC236}">
                <a16:creationId xmlns:a16="http://schemas.microsoft.com/office/drawing/2014/main" id="{55E7B88E-2D8C-4307-A538-8D654B0E420D}"/>
              </a:ext>
            </a:extLst>
          </p:cNvPr>
          <p:cNvSpPr/>
          <p:nvPr/>
        </p:nvSpPr>
        <p:spPr>
          <a:xfrm>
            <a:off x="10468117" y="18492"/>
            <a:ext cx="1723883" cy="553998"/>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spcAft>
                <a:spcPts val="600"/>
              </a:spcAft>
            </a:pPr>
            <a:r>
              <a:rPr lang="en-US" sz="30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NASRIN</a:t>
            </a:r>
          </a:p>
        </p:txBody>
      </p:sp>
      <p:pic>
        <p:nvPicPr>
          <p:cNvPr id="5" name="Picture 4">
            <a:extLst>
              <a:ext uri="{FF2B5EF4-FFF2-40B4-BE49-F238E27FC236}">
                <a16:creationId xmlns:a16="http://schemas.microsoft.com/office/drawing/2014/main" id="{CCD4D423-5E66-4E79-8D6A-26793990B5DE}"/>
              </a:ext>
            </a:extLst>
          </p:cNvPr>
          <p:cNvPicPr>
            <a:picLocks noChangeAspect="1"/>
          </p:cNvPicPr>
          <p:nvPr/>
        </p:nvPicPr>
        <p:blipFill>
          <a:blip r:embed="rId3"/>
          <a:stretch>
            <a:fillRect/>
          </a:stretch>
        </p:blipFill>
        <p:spPr>
          <a:xfrm>
            <a:off x="1176337" y="2024190"/>
            <a:ext cx="7343775" cy="533400"/>
          </a:xfrm>
          <a:prstGeom prst="rect">
            <a:avLst/>
          </a:prstGeom>
        </p:spPr>
      </p:pic>
      <p:pic>
        <p:nvPicPr>
          <p:cNvPr id="10" name="Picture 9">
            <a:extLst>
              <a:ext uri="{FF2B5EF4-FFF2-40B4-BE49-F238E27FC236}">
                <a16:creationId xmlns:a16="http://schemas.microsoft.com/office/drawing/2014/main" id="{FE7DB032-4F2D-4B6A-985C-3F2967DE135B}"/>
              </a:ext>
            </a:extLst>
          </p:cNvPr>
          <p:cNvPicPr>
            <a:picLocks noChangeAspect="1"/>
          </p:cNvPicPr>
          <p:nvPr/>
        </p:nvPicPr>
        <p:blipFill>
          <a:blip r:embed="rId4"/>
          <a:stretch>
            <a:fillRect/>
          </a:stretch>
        </p:blipFill>
        <p:spPr>
          <a:xfrm>
            <a:off x="1176337" y="2684453"/>
            <a:ext cx="5886450" cy="904875"/>
          </a:xfrm>
          <a:prstGeom prst="rect">
            <a:avLst/>
          </a:prstGeom>
        </p:spPr>
      </p:pic>
      <p:pic>
        <p:nvPicPr>
          <p:cNvPr id="12" name="Picture 11">
            <a:extLst>
              <a:ext uri="{FF2B5EF4-FFF2-40B4-BE49-F238E27FC236}">
                <a16:creationId xmlns:a16="http://schemas.microsoft.com/office/drawing/2014/main" id="{5D6F3B22-6130-4123-8AF2-93F657C1EAA6}"/>
              </a:ext>
            </a:extLst>
          </p:cNvPr>
          <p:cNvPicPr>
            <a:picLocks noChangeAspect="1"/>
          </p:cNvPicPr>
          <p:nvPr/>
        </p:nvPicPr>
        <p:blipFill>
          <a:blip r:embed="rId5"/>
          <a:stretch>
            <a:fillRect/>
          </a:stretch>
        </p:blipFill>
        <p:spPr>
          <a:xfrm>
            <a:off x="1176337" y="3716191"/>
            <a:ext cx="6200775" cy="2371725"/>
          </a:xfrm>
          <a:prstGeom prst="rect">
            <a:avLst/>
          </a:prstGeom>
        </p:spPr>
      </p:pic>
    </p:spTree>
    <p:extLst>
      <p:ext uri="{BB962C8B-B14F-4D97-AF65-F5344CB8AC3E}">
        <p14:creationId xmlns:p14="http://schemas.microsoft.com/office/powerpoint/2010/main" val="1878817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C9F756-12A4-450A-8AE5-6412408B7C8F}"/>
              </a:ext>
            </a:extLst>
          </p:cNvPr>
          <p:cNvPicPr>
            <a:picLocks noChangeAspect="1"/>
          </p:cNvPicPr>
          <p:nvPr/>
        </p:nvPicPr>
        <p:blipFill>
          <a:blip r:embed="rId2"/>
          <a:stretch>
            <a:fillRect/>
          </a:stretch>
        </p:blipFill>
        <p:spPr>
          <a:xfrm>
            <a:off x="158636" y="121124"/>
            <a:ext cx="6105525" cy="4391025"/>
          </a:xfrm>
          <a:prstGeom prst="rect">
            <a:avLst/>
          </a:prstGeom>
        </p:spPr>
      </p:pic>
      <p:pic>
        <p:nvPicPr>
          <p:cNvPr id="7" name="Picture 6">
            <a:extLst>
              <a:ext uri="{FF2B5EF4-FFF2-40B4-BE49-F238E27FC236}">
                <a16:creationId xmlns:a16="http://schemas.microsoft.com/office/drawing/2014/main" id="{FDDE864C-BB33-4D2A-ADCD-35F03AC338C6}"/>
              </a:ext>
            </a:extLst>
          </p:cNvPr>
          <p:cNvPicPr>
            <a:picLocks noChangeAspect="1"/>
          </p:cNvPicPr>
          <p:nvPr/>
        </p:nvPicPr>
        <p:blipFill>
          <a:blip r:embed="rId3"/>
          <a:stretch>
            <a:fillRect/>
          </a:stretch>
        </p:blipFill>
        <p:spPr>
          <a:xfrm>
            <a:off x="4683845" y="2775934"/>
            <a:ext cx="6953250" cy="1771650"/>
          </a:xfrm>
          <a:prstGeom prst="rect">
            <a:avLst/>
          </a:prstGeom>
        </p:spPr>
      </p:pic>
      <p:pic>
        <p:nvPicPr>
          <p:cNvPr id="9" name="Picture 8">
            <a:extLst>
              <a:ext uri="{FF2B5EF4-FFF2-40B4-BE49-F238E27FC236}">
                <a16:creationId xmlns:a16="http://schemas.microsoft.com/office/drawing/2014/main" id="{0D1F921A-0A23-41F0-8788-4766F71CB61B}"/>
              </a:ext>
            </a:extLst>
          </p:cNvPr>
          <p:cNvPicPr>
            <a:picLocks noChangeAspect="1"/>
          </p:cNvPicPr>
          <p:nvPr/>
        </p:nvPicPr>
        <p:blipFill>
          <a:blip r:embed="rId4"/>
          <a:stretch>
            <a:fillRect/>
          </a:stretch>
        </p:blipFill>
        <p:spPr>
          <a:xfrm>
            <a:off x="1970183" y="4512149"/>
            <a:ext cx="7600950" cy="1638300"/>
          </a:xfrm>
          <a:prstGeom prst="rect">
            <a:avLst/>
          </a:prstGeom>
        </p:spPr>
      </p:pic>
      <p:pic>
        <p:nvPicPr>
          <p:cNvPr id="11" name="Picture 10">
            <a:extLst>
              <a:ext uri="{FF2B5EF4-FFF2-40B4-BE49-F238E27FC236}">
                <a16:creationId xmlns:a16="http://schemas.microsoft.com/office/drawing/2014/main" id="{A75D8B46-6CD8-4739-9D6D-969395D01772}"/>
              </a:ext>
            </a:extLst>
          </p:cNvPr>
          <p:cNvPicPr>
            <a:picLocks noChangeAspect="1"/>
          </p:cNvPicPr>
          <p:nvPr/>
        </p:nvPicPr>
        <p:blipFill>
          <a:blip r:embed="rId5"/>
          <a:stretch>
            <a:fillRect/>
          </a:stretch>
        </p:blipFill>
        <p:spPr>
          <a:xfrm>
            <a:off x="9649130" y="5236049"/>
            <a:ext cx="1733550" cy="914400"/>
          </a:xfrm>
          <a:prstGeom prst="rect">
            <a:avLst/>
          </a:prstGeom>
        </p:spPr>
      </p:pic>
      <p:sp>
        <p:nvSpPr>
          <p:cNvPr id="12" name="Rectangle 11">
            <a:extLst>
              <a:ext uri="{FF2B5EF4-FFF2-40B4-BE49-F238E27FC236}">
                <a16:creationId xmlns:a16="http://schemas.microsoft.com/office/drawing/2014/main" id="{66221453-35E3-45F0-9C11-5BAA79957AD0}"/>
              </a:ext>
            </a:extLst>
          </p:cNvPr>
          <p:cNvSpPr/>
          <p:nvPr/>
        </p:nvSpPr>
        <p:spPr>
          <a:xfrm>
            <a:off x="10468117" y="18492"/>
            <a:ext cx="1723883" cy="553998"/>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spcAft>
                <a:spcPts val="600"/>
              </a:spcAft>
            </a:pPr>
            <a:r>
              <a:rPr lang="en-US" sz="30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NASRIN</a:t>
            </a:r>
          </a:p>
        </p:txBody>
      </p:sp>
    </p:spTree>
    <p:extLst>
      <p:ext uri="{BB962C8B-B14F-4D97-AF65-F5344CB8AC3E}">
        <p14:creationId xmlns:p14="http://schemas.microsoft.com/office/powerpoint/2010/main" val="36839516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CFC756-0698-4F8D-9128-77ADB7AA700A}"/>
              </a:ext>
            </a:extLst>
          </p:cNvPr>
          <p:cNvSpPr>
            <a:spLocks noGrp="1"/>
          </p:cNvSpPr>
          <p:nvPr>
            <p:ph type="title"/>
          </p:nvPr>
        </p:nvSpPr>
        <p:spPr>
          <a:xfrm>
            <a:off x="5172074" y="286603"/>
            <a:ext cx="5983605" cy="1450757"/>
          </a:xfrm>
        </p:spPr>
        <p:txBody>
          <a:bodyPr>
            <a:normAutofit/>
          </a:bodyPr>
          <a:lstStyle/>
          <a:p>
            <a:r>
              <a:rPr lang="en-AU" dirty="0"/>
              <a:t>Machine Learning : Logistic Regression</a:t>
            </a:r>
          </a:p>
        </p:txBody>
      </p:sp>
      <p:pic>
        <p:nvPicPr>
          <p:cNvPr id="11266" name="Picture 2" descr="White and Black Robot Toy">
            <a:extLst>
              <a:ext uri="{FF2B5EF4-FFF2-40B4-BE49-F238E27FC236}">
                <a16:creationId xmlns:a16="http://schemas.microsoft.com/office/drawing/2014/main" id="{4AE7EB81-1FCA-46B4-9FDC-AED8BC0C968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573" r="34339"/>
          <a:stretch/>
        </p:blipFill>
        <p:spPr bwMode="auto">
          <a:xfrm>
            <a:off x="20" y="10"/>
            <a:ext cx="4580077" cy="6857990"/>
          </a:xfrm>
          <a:prstGeom prst="rect">
            <a:avLst/>
          </a:prstGeom>
          <a:noFill/>
          <a:extLst>
            <a:ext uri="{909E8E84-426E-40DD-AFC4-6F175D3DCCD1}">
              <a14:hiddenFill xmlns:a14="http://schemas.microsoft.com/office/drawing/2010/main">
                <a:solidFill>
                  <a:srgbClr val="FFFFFF"/>
                </a:solidFill>
              </a14:hiddenFill>
            </a:ext>
          </a:extLst>
        </p:spPr>
      </p:pic>
      <p:cxnSp>
        <p:nvCxnSpPr>
          <p:cNvPr id="73" name="Straight Connector 72">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B4EBB7C-BCFC-4D09-96DD-117B2A58655B}"/>
              </a:ext>
            </a:extLst>
          </p:cNvPr>
          <p:cNvSpPr>
            <a:spLocks noGrp="1"/>
          </p:cNvSpPr>
          <p:nvPr>
            <p:ph idx="1"/>
          </p:nvPr>
        </p:nvSpPr>
        <p:spPr>
          <a:xfrm>
            <a:off x="5172074" y="2005471"/>
            <a:ext cx="6545444" cy="3863621"/>
          </a:xfrm>
        </p:spPr>
        <p:txBody>
          <a:bodyPr>
            <a:normAutofit/>
          </a:bodyPr>
          <a:lstStyle/>
          <a:p>
            <a:r>
              <a:rPr lang="en-AU" dirty="0"/>
              <a:t>1. Select the features</a:t>
            </a:r>
          </a:p>
          <a:p>
            <a:r>
              <a:rPr lang="en-AU" dirty="0"/>
              <a:t>2. Split the data into training set, scale the data and train the model using logistic regression</a:t>
            </a:r>
          </a:p>
          <a:p>
            <a:r>
              <a:rPr lang="en-AU" dirty="0"/>
              <a:t>3. Use the </a:t>
            </a:r>
            <a:r>
              <a:rPr lang="en-AU" dirty="0" err="1"/>
              <a:t>GridSearchCV</a:t>
            </a:r>
            <a:r>
              <a:rPr lang="en-AU" dirty="0"/>
              <a:t> to tune the model’s parameter.</a:t>
            </a:r>
          </a:p>
          <a:p>
            <a:r>
              <a:rPr lang="en-AU" dirty="0"/>
              <a:t>3. Train tuned Model and make prediction</a:t>
            </a:r>
          </a:p>
        </p:txBody>
      </p:sp>
      <p:sp>
        <p:nvSpPr>
          <p:cNvPr id="7" name="Rectangle 6">
            <a:extLst>
              <a:ext uri="{FF2B5EF4-FFF2-40B4-BE49-F238E27FC236}">
                <a16:creationId xmlns:a16="http://schemas.microsoft.com/office/drawing/2014/main" id="{E7AFAB52-9DC8-45AE-A63C-68CA3D40FE26}"/>
              </a:ext>
            </a:extLst>
          </p:cNvPr>
          <p:cNvSpPr/>
          <p:nvPr/>
        </p:nvSpPr>
        <p:spPr>
          <a:xfrm>
            <a:off x="10468117" y="18492"/>
            <a:ext cx="1723883" cy="553998"/>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30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NASRIN</a:t>
            </a:r>
          </a:p>
        </p:txBody>
      </p:sp>
      <p:pic>
        <p:nvPicPr>
          <p:cNvPr id="5" name="Picture 4">
            <a:extLst>
              <a:ext uri="{FF2B5EF4-FFF2-40B4-BE49-F238E27FC236}">
                <a16:creationId xmlns:a16="http://schemas.microsoft.com/office/drawing/2014/main" id="{F8B7F1C9-252F-45C3-9AEF-55D3BF2485F4}"/>
              </a:ext>
            </a:extLst>
          </p:cNvPr>
          <p:cNvPicPr>
            <a:picLocks noChangeAspect="1"/>
          </p:cNvPicPr>
          <p:nvPr/>
        </p:nvPicPr>
        <p:blipFill>
          <a:blip r:embed="rId3"/>
          <a:stretch>
            <a:fillRect/>
          </a:stretch>
        </p:blipFill>
        <p:spPr>
          <a:xfrm>
            <a:off x="5192010" y="4353771"/>
            <a:ext cx="6762750" cy="2009775"/>
          </a:xfrm>
          <a:prstGeom prst="rect">
            <a:avLst/>
          </a:prstGeom>
        </p:spPr>
      </p:pic>
    </p:spTree>
    <p:extLst>
      <p:ext uri="{BB962C8B-B14F-4D97-AF65-F5344CB8AC3E}">
        <p14:creationId xmlns:p14="http://schemas.microsoft.com/office/powerpoint/2010/main" val="4006406584"/>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www.w3.org/XML/1998/namespace"/>
    <ds:schemaRef ds:uri="http://purl.org/dc/dcmitype/"/>
    <ds:schemaRef ds:uri="http://purl.org/dc/terms/"/>
    <ds:schemaRef ds:uri="http://purl.org/dc/elements/1.1/"/>
    <ds:schemaRef ds:uri="http://schemas.microsoft.com/office/2006/documentManagement/types"/>
    <ds:schemaRef ds:uri="71af3243-3dd4-4a8d-8c0d-dd76da1f02a5"/>
    <ds:schemaRef ds:uri="16c05727-aa75-4e4a-9b5f-8a80a1165891"/>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{924FE0A7-C588-47C5-A187-5173FA73AD46}tf22712842_win32</Template>
  <TotalTime>749</TotalTime>
  <Words>648</Words>
  <Application>Microsoft Office PowerPoint</Application>
  <PresentationFormat>Widescreen</PresentationFormat>
  <Paragraphs>73</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Abadi</vt:lpstr>
      <vt:lpstr>-apple-system</vt:lpstr>
      <vt:lpstr>Arial</vt:lpstr>
      <vt:lpstr>Bookman Old Style</vt:lpstr>
      <vt:lpstr>Calibri</vt:lpstr>
      <vt:lpstr>Franklin Gothic Book</vt:lpstr>
      <vt:lpstr>1_RetrospectVTI</vt:lpstr>
      <vt:lpstr>Real Estate House Price Prediction Website</vt:lpstr>
      <vt:lpstr>Problem Statement</vt:lpstr>
      <vt:lpstr>Requirements</vt:lpstr>
      <vt:lpstr>Hypothesis</vt:lpstr>
      <vt:lpstr>Application &amp; Demo</vt:lpstr>
      <vt:lpstr>Data Cleaning</vt:lpstr>
      <vt:lpstr>Machine Learning : Decision Tree</vt:lpstr>
      <vt:lpstr>PowerPoint Presentation</vt:lpstr>
      <vt:lpstr>Machine Learning : Logistic Regression</vt:lpstr>
      <vt:lpstr>Machine Learning :  Random Forest</vt:lpstr>
      <vt:lpstr> </vt:lpstr>
      <vt:lpstr>Model Comparison</vt:lpstr>
      <vt:lpstr>Data Visualisation</vt:lpstr>
      <vt:lpstr>Prediction vs Actual</vt:lpstr>
      <vt:lpstr>Observation from ML algorithm</vt:lpstr>
      <vt:lpstr>Prediction vs Actual</vt:lpstr>
      <vt:lpstr>Findings &amp; Summary</vt:lpstr>
      <vt:lpstr>Conclusion (CATHERINE)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Estate House Price Prediction Website</dc:title>
  <dc:creator>LiNee</dc:creator>
  <cp:lastModifiedBy>LiNee</cp:lastModifiedBy>
  <cp:revision>2</cp:revision>
  <dcterms:created xsi:type="dcterms:W3CDTF">2022-01-23T07:01:07Z</dcterms:created>
  <dcterms:modified xsi:type="dcterms:W3CDTF">2022-01-24T04:24:59Z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